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1"/>
  </p:notesMasterIdLst>
  <p:sldIdLst>
    <p:sldId id="268" r:id="rId2"/>
    <p:sldId id="259" r:id="rId3"/>
    <p:sldId id="261" r:id="rId4"/>
    <p:sldId id="264" r:id="rId5"/>
    <p:sldId id="265" r:id="rId6"/>
    <p:sldId id="266" r:id="rId7"/>
    <p:sldId id="267" r:id="rId8"/>
    <p:sldId id="278" r:id="rId9"/>
    <p:sldId id="277" r:id="rId10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FCD5B5"/>
    <a:srgbClr val="DBEEF4"/>
    <a:srgbClr val="93CDDD"/>
    <a:srgbClr val="B7DEE8"/>
    <a:srgbClr val="EBF1DE"/>
    <a:srgbClr val="4F81BD"/>
    <a:srgbClr val="FF5050"/>
    <a:srgbClr val="CC3300"/>
    <a:srgbClr val="F6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85648" autoAdjust="0"/>
  </p:normalViewPr>
  <p:slideViewPr>
    <p:cSldViewPr snapToGrid="0">
      <p:cViewPr>
        <p:scale>
          <a:sx n="120" d="100"/>
          <a:sy n="120" d="100"/>
        </p:scale>
        <p:origin x="-96" y="-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mertayev-ak\Desktop\&#1054;&#1073;&#1089;&#1091;&#1078;&#1076;&#1077;&#1085;&#1080;&#1077;%20&#1091;%20&#1044;&#1086;&#1089;&#1072;&#1077;&#1074;&#1072;%20(&#1084;&#1072;&#1081;%202018)\&#1088;&#1086;&#1089;&#1090;%20&#1087;&#1083;&#1072;&#1090;&#1077;&#1078;&#1077;&#1081;%20&#1080;&#1079;%20&#1082;&#1072;&#1088;&#1072;&#1084;&#1072;&#1085;&#1072;%20&#1074;%20&#1079;&#1072;&#1074;-&#1090;&#1080;%20&#1086;&#1090;%20&#1088;&#1086;&#1089;&#1090;&#1072;%20&#1085;&#1077;&#1076;&#1086;&#1074;&#1080;&#1085;&#1072;&#1085;&#1089;.&#1075;&#1086;&#1073;&#1084;&#108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758357543338569E-2"/>
          <c:y val="5.2085547062293118E-2"/>
          <c:w val="0.93848328491332289"/>
          <c:h val="0.620218438656498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Расчет!$B$5</c:f>
              <c:strCache>
                <c:ptCount val="1"/>
                <c:pt idx="0">
                  <c:v>Дефицит ГОБМП</c:v>
                </c:pt>
              </c:strCache>
            </c:strRef>
          </c:tx>
          <c:spPr>
            <a:solidFill>
              <a:srgbClr val="FF5050"/>
            </a:solidFill>
          </c:spPr>
          <c:invertIfNegative val="0"/>
          <c:dLbls>
            <c:spPr>
              <a:noFill/>
              <a:ln w="25400" cap="flat" cmpd="sng" algn="ctr">
                <a:noFill/>
                <a:prstDash val="solid"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Расчет!$C$3:$G$3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Расчет!$C$5:$G$5</c:f>
              <c:numCache>
                <c:formatCode>General</c:formatCode>
                <c:ptCount val="5"/>
                <c:pt idx="0">
                  <c:v>248.2</c:v>
                </c:pt>
                <c:pt idx="1">
                  <c:v>260.2</c:v>
                </c:pt>
                <c:pt idx="2">
                  <c:v>279.39999999999992</c:v>
                </c:pt>
                <c:pt idx="3">
                  <c:v>317.39999999999992</c:v>
                </c:pt>
                <c:pt idx="4">
                  <c:v>362.5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3FD-498C-8B9B-5612E5171500}"/>
            </c:ext>
          </c:extLst>
        </c:ser>
        <c:ser>
          <c:idx val="1"/>
          <c:order val="1"/>
          <c:tx>
            <c:strRef>
              <c:f>Расчет!$B$10</c:f>
              <c:strCache>
                <c:ptCount val="1"/>
                <c:pt idx="0">
                  <c:v>Платежи домохозяйств из "кармана" </c:v>
                </c:pt>
              </c:strCache>
            </c:strRef>
          </c:tx>
          <c:spPr>
            <a:solidFill>
              <a:srgbClr val="FCD5B5"/>
            </a:solidFill>
          </c:spPr>
          <c:invertIfNegative val="0"/>
          <c:dLbls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626,9</a:t>
                    </a:r>
                    <a:endParaRPr lang="en-US" dirty="0"/>
                  </a:p>
                </c:rich>
              </c:tx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2A0-412A-8293-29A3271823CB}"/>
                </c:ext>
              </c:extLst>
            </c:dLbl>
            <c:spPr>
              <a:noFill/>
              <a:ln w="25400" cap="flat" cmpd="sng" algn="ctr">
                <a:noFill/>
                <a:prstDash val="solid"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Расчет!$C$3:$G$3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Расчет!$C$10:$G$10</c:f>
              <c:numCache>
                <c:formatCode>0.0</c:formatCode>
                <c:ptCount val="5"/>
                <c:pt idx="0">
                  <c:v>237.6</c:v>
                </c:pt>
                <c:pt idx="1">
                  <c:v>268.3</c:v>
                </c:pt>
                <c:pt idx="2">
                  <c:v>373.9</c:v>
                </c:pt>
                <c:pt idx="3">
                  <c:v>542.19999999999993</c:v>
                </c:pt>
                <c:pt idx="4">
                  <c:v>677.6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3FD-498C-8B9B-5612E5171500}"/>
            </c:ext>
          </c:extLst>
        </c:ser>
        <c:ser>
          <c:idx val="2"/>
          <c:order val="2"/>
          <c:tx>
            <c:strRef>
              <c:f>Расчет!$B$4</c:f>
              <c:strCache>
                <c:ptCount val="1"/>
                <c:pt idx="0">
                  <c:v>Расходы на ГОБМП</c:v>
                </c:pt>
              </c:strCache>
            </c:strRef>
          </c:tx>
          <c:spPr>
            <a:solidFill>
              <a:srgbClr val="4F81BD"/>
            </a:solidFill>
          </c:spPr>
          <c:invertIfNegative val="0"/>
          <c:dLbls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/>
                      <a:t>940,1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51B-43C8-A9B8-2BFBB603F36F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Расчет!$C$4:$G$4</c:f>
              <c:numCache>
                <c:formatCode>0.0</c:formatCode>
                <c:ptCount val="5"/>
                <c:pt idx="0">
                  <c:v>608.08100000000002</c:v>
                </c:pt>
                <c:pt idx="1">
                  <c:v>679.74099999999999</c:v>
                </c:pt>
                <c:pt idx="2">
                  <c:v>729.29700000000003</c:v>
                </c:pt>
                <c:pt idx="3">
                  <c:v>887.68600000000004</c:v>
                </c:pt>
                <c:pt idx="4">
                  <c:v>940.1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3FD-498C-8B9B-5612E517150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2275328"/>
        <c:axId val="162276864"/>
      </c:barChart>
      <c:catAx>
        <c:axId val="162275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62276864"/>
        <c:crosses val="autoZero"/>
        <c:auto val="1"/>
        <c:lblAlgn val="ctr"/>
        <c:lblOffset val="100"/>
        <c:noMultiLvlLbl val="0"/>
      </c:catAx>
      <c:valAx>
        <c:axId val="1622768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622753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0928552320582649E-2"/>
          <c:y val="0.7988010257534508"/>
          <c:w val="0.94653131815084368"/>
          <c:h val="0.1727886758489347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100">
          <a:latin typeface="+mn-lt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4"/>
            <a:ext cx="2929837" cy="498853"/>
          </a:xfrm>
          <a:prstGeom prst="rect">
            <a:avLst/>
          </a:prstGeom>
        </p:spPr>
        <p:txBody>
          <a:bodyPr vert="horz" lIns="91551" tIns="45777" rIns="91551" bIns="4577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3" y="4"/>
            <a:ext cx="2929837" cy="498853"/>
          </a:xfrm>
          <a:prstGeom prst="rect">
            <a:avLst/>
          </a:prstGeom>
        </p:spPr>
        <p:txBody>
          <a:bodyPr vert="horz" lIns="91551" tIns="45777" rIns="91551" bIns="45777" rtlCol="0"/>
          <a:lstStyle>
            <a:lvl1pPr algn="r">
              <a:defRPr sz="1200"/>
            </a:lvl1pPr>
          </a:lstStyle>
          <a:p>
            <a:fld id="{88B0F60F-E26B-4F7F-BCC3-A5E5C9C01D04}" type="datetimeFigureOut">
              <a:rPr lang="ru-RU" smtClean="0"/>
              <a:pPr/>
              <a:t>20.06.2019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0050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1" tIns="45777" rIns="91551" bIns="4577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39"/>
            <a:ext cx="5408930" cy="3914865"/>
          </a:xfrm>
          <a:prstGeom prst="rect">
            <a:avLst/>
          </a:prstGeom>
        </p:spPr>
        <p:txBody>
          <a:bodyPr vert="horz" lIns="91551" tIns="45777" rIns="91551" bIns="45777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5" y="9443668"/>
            <a:ext cx="2929837" cy="498852"/>
          </a:xfrm>
          <a:prstGeom prst="rect">
            <a:avLst/>
          </a:prstGeom>
        </p:spPr>
        <p:txBody>
          <a:bodyPr vert="horz" lIns="91551" tIns="45777" rIns="91551" bIns="4577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3" y="9443668"/>
            <a:ext cx="2929837" cy="498852"/>
          </a:xfrm>
          <a:prstGeom prst="rect">
            <a:avLst/>
          </a:prstGeom>
        </p:spPr>
        <p:txBody>
          <a:bodyPr vert="horz" lIns="91551" tIns="45777" rIns="91551" bIns="45777" rtlCol="0" anchor="b"/>
          <a:lstStyle>
            <a:lvl1pPr algn="r">
              <a:defRPr sz="1200"/>
            </a:lvl1pPr>
          </a:lstStyle>
          <a:p>
            <a:fld id="{F1EBE8F3-841F-4207-8EA0-87FF2BA892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244475" y="811213"/>
            <a:ext cx="7202488" cy="40528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A3490AF-74E3-41E1-A9A6-1C1ACA04326F}" type="slidenum">
              <a:rPr lang="ru-RU" altLang="ru-RU"/>
              <a:pPr/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17329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63973F-C320-4EF2-BB5F-71F0CB746DC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09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1BD6-1615-4016-8A08-36081368A24E}" type="datetime8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20.06.2019 12:34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02AE-D364-491E-9539-B6AF3CC8394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328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7844E-0500-4DB4-A523-BDBE81AAF293}" type="datetime8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20.06.2019 12:34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02AE-D364-491E-9539-B6AF3CC8394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36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79E52-B0ED-4763-AEAC-222C2C9F37FB}" type="datetime8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20.06.2019 12:34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02AE-D364-491E-9539-B6AF3CC8394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715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F1F8A-4225-40FA-836E-C9D013E4B441}" type="datetime8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20.06.2019 12:34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fld id="{A553B8A0-A37A-43EE-B803-407A85D5F4FE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029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675F7-C5F3-4B16-A38A-13C8817F22EF}" type="datetime8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20.06.2019 12:34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02AE-D364-491E-9539-B6AF3CC8394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88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A0027-8E56-44F0-B440-CAD3F56A24BE}" type="datetime8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20.06.2019 12:34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02AE-D364-491E-9539-B6AF3CC8394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58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A3509-79E3-4551-8E8E-80A4407513C7}" type="datetime8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20.06.2019 12:34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02AE-D364-491E-9539-B6AF3CC8394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23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121F8-51F4-4F0D-8983-73B5D36A00EC}" type="datetime8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20.06.2019 12:34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02AE-D364-491E-9539-B6AF3CC8394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939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80B36-D2B4-4DCB-ABE1-616DA778165C}" type="datetime8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20.06.2019 12:34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02AE-D364-491E-9539-B6AF3CC8394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054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352B3-4ACA-4DAF-BDF2-8B427C12EEC9}" type="datetime8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20.06.2019 12:34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02AE-D364-491E-9539-B6AF3CC8394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195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CA85-9B49-4FD9-AFBF-21D050BA450E}" type="datetime8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20.06.2019 12:34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02AE-D364-491E-9539-B6AF3CC8394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352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C24D7-6C46-4D5C-8183-257B23A9DA94}" type="datetime8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20.06.2019 12:34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02AE-D364-491E-9539-B6AF3CC8394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177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8983F-A6F1-4B53-B19B-84879355CD70}" type="datetime8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20.06.2019 12:34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02AE-D364-491E-9539-B6AF3CC8394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276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onfinder.com/icons/386509/folder_health_records_medical_files_ico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2666714" y="116633"/>
            <a:ext cx="139059" cy="346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825" tIns="34413" rIns="68825" bIns="34413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C62E4E56-2D62-47A7-8811-0046B614B98D}"/>
              </a:ext>
            </a:extLst>
          </p:cNvPr>
          <p:cNvSpPr txBox="1">
            <a:spLocks/>
          </p:cNvSpPr>
          <p:nvPr/>
        </p:nvSpPr>
        <p:spPr>
          <a:xfrm>
            <a:off x="3495348" y="2847177"/>
            <a:ext cx="4176464" cy="78343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800" b="1" dirty="0">
                <a:solidFill>
                  <a:srgbClr val="002060"/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Arial" charset="0"/>
              </a:rPr>
              <a:t>Новая модель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BE88F837-92A8-41EB-BF22-44CED14AE5CC}"/>
              </a:ext>
            </a:extLst>
          </p:cNvPr>
          <p:cNvSpPr txBox="1">
            <a:spLocks/>
          </p:cNvSpPr>
          <p:nvPr/>
        </p:nvSpPr>
        <p:spPr>
          <a:xfrm>
            <a:off x="6348028" y="3656551"/>
            <a:ext cx="4561192" cy="7834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Bef>
                <a:spcPts val="0"/>
              </a:spcBef>
              <a:spcAft>
                <a:spcPct val="0"/>
              </a:spcAft>
            </a:pPr>
            <a:endParaRPr lang="ru-RU" sz="1800" b="1" dirty="0">
              <a:solidFill>
                <a:srgbClr val="C00000"/>
              </a:solidFill>
              <a:latin typeface="Microsoft JhengHei Light" panose="020B0304030504040204" pitchFamily="34" charset="-120"/>
              <a:ea typeface="Microsoft JhengHei Light" panose="020B0304030504040204" pitchFamily="34" charset="-120"/>
              <a:cs typeface="Arial" charset="0"/>
            </a:endParaRPr>
          </a:p>
          <a:p>
            <a:pPr algn="l" fontAlgn="base">
              <a:spcBef>
                <a:spcPts val="0"/>
              </a:spcBef>
              <a:spcAft>
                <a:spcPct val="0"/>
              </a:spcAft>
            </a:pPr>
            <a:r>
              <a:rPr lang="ru-RU" sz="1800" b="1" dirty="0">
                <a:solidFill>
                  <a:srgbClr val="C00000"/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Arial" charset="0"/>
              </a:rPr>
              <a:t>Обязательное социальное медицинское страхование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CFE8A384-A912-4A3C-8BD1-748F83AA1E74}"/>
              </a:ext>
            </a:extLst>
          </p:cNvPr>
          <p:cNvCxnSpPr>
            <a:cxnSpLocks/>
          </p:cNvCxnSpPr>
          <p:nvPr/>
        </p:nvCxnSpPr>
        <p:spPr>
          <a:xfrm>
            <a:off x="3719736" y="3584543"/>
            <a:ext cx="648072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80338F4C-979D-473D-B4B7-FF138E0EDC33}"/>
              </a:ext>
            </a:extLst>
          </p:cNvPr>
          <p:cNvSpPr txBox="1">
            <a:spLocks/>
          </p:cNvSpPr>
          <p:nvPr/>
        </p:nvSpPr>
        <p:spPr>
          <a:xfrm>
            <a:off x="3495349" y="1991730"/>
            <a:ext cx="6921132" cy="7834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base">
              <a:spcBef>
                <a:spcPts val="0"/>
              </a:spcBef>
              <a:spcAft>
                <a:spcPct val="0"/>
              </a:spcAft>
            </a:pPr>
            <a:r>
              <a:rPr lang="ru-RU" sz="2800" b="1" dirty="0">
                <a:solidFill>
                  <a:srgbClr val="C00000"/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Arial" charset="0"/>
              </a:rPr>
              <a:t>Гарантированный объем </a:t>
            </a:r>
          </a:p>
          <a:p>
            <a:pPr algn="l" fontAlgn="base">
              <a:spcBef>
                <a:spcPts val="0"/>
              </a:spcBef>
              <a:spcAft>
                <a:spcPct val="0"/>
              </a:spcAft>
            </a:pPr>
            <a:r>
              <a:rPr lang="ru-RU" sz="2800" b="1" dirty="0">
                <a:solidFill>
                  <a:srgbClr val="C00000"/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Arial" charset="0"/>
              </a:rPr>
              <a:t>бесплатной медицинской помощи</a:t>
            </a:r>
          </a:p>
        </p:txBody>
      </p:sp>
      <p:pic>
        <p:nvPicPr>
          <p:cNvPr id="15" name="Picture 6" descr="Картинки по запросу medical file">
            <a:hlinkClick r:id="rId3"/>
            <a:extLst>
              <a:ext uri="{FF2B5EF4-FFF2-40B4-BE49-F238E27FC236}">
                <a16:creationId xmlns:a16="http://schemas.microsoft.com/office/drawing/2014/main" xmlns="" id="{F4183B3F-99D8-497D-A654-77A2F32B8B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3238896"/>
            <a:ext cx="2818015" cy="2402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xmlns="" id="{CF1E47F3-FAB1-41B9-9654-70A69087E033}"/>
              </a:ext>
            </a:extLst>
          </p:cNvPr>
          <p:cNvSpPr/>
          <p:nvPr/>
        </p:nvSpPr>
        <p:spPr>
          <a:xfrm>
            <a:off x="762556" y="3999350"/>
            <a:ext cx="2592288" cy="1529409"/>
          </a:xfrm>
          <a:prstGeom prst="roundRect">
            <a:avLst>
              <a:gd name="adj" fmla="val 9446"/>
            </a:avLst>
          </a:prstGeom>
          <a:noFill/>
          <a:ln w="1016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Знак ''плюс'' 10">
            <a:extLst>
              <a:ext uri="{FF2B5EF4-FFF2-40B4-BE49-F238E27FC236}">
                <a16:creationId xmlns:a16="http://schemas.microsoft.com/office/drawing/2014/main" xmlns="" id="{30710942-7E5B-4DC3-8E56-61182A2CDBAB}"/>
              </a:ext>
            </a:extLst>
          </p:cNvPr>
          <p:cNvSpPr/>
          <p:nvPr/>
        </p:nvSpPr>
        <p:spPr>
          <a:xfrm>
            <a:off x="1461008" y="4223993"/>
            <a:ext cx="1251232" cy="1080121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D272A931-1724-4AC4-BBCF-09D26BAAB9F7}"/>
              </a:ext>
            </a:extLst>
          </p:cNvPr>
          <p:cNvCxnSpPr>
            <a:cxnSpLocks/>
          </p:cNvCxnSpPr>
          <p:nvPr/>
        </p:nvCxnSpPr>
        <p:spPr>
          <a:xfrm>
            <a:off x="1051097" y="3820364"/>
            <a:ext cx="2088000" cy="0"/>
          </a:xfrm>
          <a:prstGeom prst="line">
            <a:avLst/>
          </a:prstGeom>
          <a:ln w="920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60" name="Picture 12" descr="Картинки по запросу medical file">
            <a:hlinkClick r:id="rId3"/>
            <a:extLst>
              <a:ext uri="{FF2B5EF4-FFF2-40B4-BE49-F238E27FC236}">
                <a16:creationId xmlns:a16="http://schemas.microsoft.com/office/drawing/2014/main" xmlns="" id="{B615EDE9-D949-422A-B624-33FD62FECE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030" y="428026"/>
            <a:ext cx="965959" cy="965959"/>
          </a:xfrm>
          <a:prstGeom prst="rect">
            <a:avLst/>
          </a:prstGeom>
          <a:noFill/>
        </p:spPr>
      </p:pic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038CE4BD-AAA9-4C47-85F3-7A9105ED9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6720D-A577-43C9-9EB9-6DFDCB674898}" type="datetime8">
              <a:rPr lang="ru-RU" smtClean="0"/>
              <a:pPr/>
              <a:t>20.06.2019 12:34</a:t>
            </a:fld>
            <a:endParaRPr lang="ru-RU"/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7B868F6E-31AF-4D2E-BCE4-9DF5944C3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02AE-D364-491E-9539-B6AF3CC83946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18" name="Заголовок 1">
            <a:extLst>
              <a:ext uri="{FF2B5EF4-FFF2-40B4-BE49-F238E27FC236}">
                <a16:creationId xmlns:a16="http://schemas.microsoft.com/office/drawing/2014/main" xmlns="" id="{113B09FC-9111-44E8-A0EC-B3D949B85EA3}"/>
              </a:ext>
            </a:extLst>
          </p:cNvPr>
          <p:cNvSpPr txBox="1">
            <a:spLocks/>
          </p:cNvSpPr>
          <p:nvPr/>
        </p:nvSpPr>
        <p:spPr>
          <a:xfrm>
            <a:off x="6348029" y="4506650"/>
            <a:ext cx="5652628" cy="78343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dirty="0">
                <a:solidFill>
                  <a:srgbClr val="002060"/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  <a:cs typeface="Arial" charset="0"/>
              </a:rPr>
              <a:t>В условиях новой модели ГОБМП</a:t>
            </a:r>
          </a:p>
        </p:txBody>
      </p:sp>
    </p:spTree>
    <p:extLst>
      <p:ext uri="{BB962C8B-B14F-4D97-AF65-F5344CB8AC3E}">
        <p14:creationId xmlns:p14="http://schemas.microsoft.com/office/powerpoint/2010/main" val="2759229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9DDA0F3-8193-49D0-AE00-F4F1E0816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05925" y="6497607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33002AE-D364-491E-9539-B6AF3CC8394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 Narrow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 Narrow"/>
              <a:ea typeface="+mn-ea"/>
              <a:cs typeface="+mn-cs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1205053B-91BB-45EE-9C9B-35E8576F3F50}"/>
              </a:ext>
            </a:extLst>
          </p:cNvPr>
          <p:cNvSpPr txBox="1"/>
          <p:nvPr/>
        </p:nvSpPr>
        <p:spPr>
          <a:xfrm>
            <a:off x="4956460" y="999487"/>
            <a:ext cx="654206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Уровень общих расходов на здравоохранение в Казахстане (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3,7% к ВВП, 2017 г.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) 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значительно ниже, 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чем в странах с аналогичным уровнем развития (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6% к ВВП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Доля частных расходов на здравоохранение по итогам 2017 года составила 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41%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, что 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вдвое выше предельного уровня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, рекомендуемого Всемирной организацией здравоохранения (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20%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Более 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30%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 частных расходов направляется на приобретение платных медицинских услуг, </a:t>
            </a:r>
            <a:r>
              <a:rPr kumimoji="0" lang="ru-RU" b="0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/>
                <a:ea typeface="+mn-ea"/>
                <a:cs typeface="Arial" panose="020B0604020202020204" pitchFamily="34" charset="0"/>
              </a:rPr>
              <a:t>декларированных в рамках ГОБМП</a:t>
            </a:r>
          </a:p>
          <a:p>
            <a:pPr lvl="0">
              <a:defRPr/>
            </a:pPr>
            <a:endParaRPr lang="ru-RU" sz="600" dirty="0">
              <a:latin typeface="Arial Narrow" panose="020B0606020202030204" pitchFamily="34" charset="0"/>
              <a:cs typeface="Arial" charset="0"/>
            </a:endParaRPr>
          </a:p>
          <a:p>
            <a:pPr lvl="0">
              <a:defRPr/>
            </a:pPr>
            <a:r>
              <a:rPr lang="ru-RU" sz="1200" dirty="0">
                <a:latin typeface="Arial Narrow" panose="020B0606020202030204" pitchFamily="34" charset="0"/>
                <a:cs typeface="Arial" charset="0"/>
              </a:rPr>
              <a:t>(Национальные счета здравоохранения за 2017 год, предварительный отчет)</a:t>
            </a:r>
            <a:endParaRPr kumimoji="0" lang="ru-RU" sz="1200" i="0" u="sng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 Narrow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62B5AF1C-5F54-4283-AF78-0E239220274F}"/>
              </a:ext>
            </a:extLst>
          </p:cNvPr>
          <p:cNvSpPr/>
          <p:nvPr/>
        </p:nvSpPr>
        <p:spPr>
          <a:xfrm>
            <a:off x="341953" y="78698"/>
            <a:ext cx="1100584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/>
                <a:ea typeface="+mn-ea"/>
                <a:cs typeface="Arial" charset="0"/>
              </a:rPr>
              <a:t>Недофинансирование ГОБМП вынуждает граждан нести значительные финансовые расходы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/>
              <a:ea typeface="+mn-e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E9C4EE1-C85E-4DDF-9CC6-F421A8CAF567}"/>
              </a:ext>
            </a:extLst>
          </p:cNvPr>
          <p:cNvSpPr txBox="1"/>
          <p:nvPr/>
        </p:nvSpPr>
        <p:spPr>
          <a:xfrm>
            <a:off x="274218" y="3965971"/>
            <a:ext cx="33325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/>
                <a:ea typeface="+mn-ea"/>
                <a:cs typeface="+mn-cs"/>
              </a:rPr>
              <a:t>Динамика дефицита ГОБМП и расходов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/>
                <a:ea typeface="+mn-ea"/>
                <a:cs typeface="+mn-cs"/>
              </a:rPr>
              <a:t>«из кармана» населения</a:t>
            </a:r>
          </a:p>
        </p:txBody>
      </p:sp>
      <p:graphicFrame>
        <p:nvGraphicFramePr>
          <p:cNvPr id="27" name="Диаграмма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1857638"/>
              </p:ext>
            </p:extLst>
          </p:nvPr>
        </p:nvGraphicFramePr>
        <p:xfrm>
          <a:off x="201273" y="4107556"/>
          <a:ext cx="4541855" cy="2682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4" name="Группа 23">
            <a:extLst>
              <a:ext uri="{FF2B5EF4-FFF2-40B4-BE49-F238E27FC236}">
                <a16:creationId xmlns:a16="http://schemas.microsoft.com/office/drawing/2014/main" xmlns="" id="{E7D3C70A-331F-4BCF-8EE5-A46AA969949D}"/>
              </a:ext>
            </a:extLst>
          </p:cNvPr>
          <p:cNvGrpSpPr/>
          <p:nvPr/>
        </p:nvGrpSpPr>
        <p:grpSpPr>
          <a:xfrm>
            <a:off x="426619" y="993210"/>
            <a:ext cx="4091158" cy="2683933"/>
            <a:chOff x="5627619" y="875592"/>
            <a:chExt cx="3109981" cy="3530497"/>
          </a:xfrm>
        </p:grpSpPr>
        <p:sp>
          <p:nvSpPr>
            <p:cNvPr id="28" name="Прямоугольник 27">
              <a:extLst>
                <a:ext uri="{FF2B5EF4-FFF2-40B4-BE49-F238E27FC236}">
                  <a16:creationId xmlns:a16="http://schemas.microsoft.com/office/drawing/2014/main" xmlns="" id="{BAC5E967-99F5-4239-83CE-046E995CDE57}"/>
                </a:ext>
              </a:extLst>
            </p:cNvPr>
            <p:cNvSpPr/>
            <p:nvPr/>
          </p:nvSpPr>
          <p:spPr>
            <a:xfrm>
              <a:off x="5627624" y="875592"/>
              <a:ext cx="3109976" cy="3530497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РЕКОМЕНДУЕМЫЕ РАСХОДЫ (6% к ВВП)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3,1 </a:t>
              </a:r>
              <a:r>
                <a:rPr kumimoji="0" lang="ru-RU" sz="1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трлн.тг</a:t>
              </a:r>
              <a:r>
                <a:rPr kumimoji="0" lang="ru-RU" sz="1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.</a:t>
              </a:r>
            </a:p>
          </p:txBody>
        </p:sp>
        <p:sp>
          <p:nvSpPr>
            <p:cNvPr id="29" name="Прямоугольник 28">
              <a:extLst>
                <a:ext uri="{FF2B5EF4-FFF2-40B4-BE49-F238E27FC236}">
                  <a16:creationId xmlns:a16="http://schemas.microsoft.com/office/drawing/2014/main" xmlns="" id="{EF3A5884-4CAF-495E-961E-BDA3C2B96249}"/>
                </a:ext>
              </a:extLst>
            </p:cNvPr>
            <p:cNvSpPr/>
            <p:nvPr/>
          </p:nvSpPr>
          <p:spPr>
            <a:xfrm>
              <a:off x="5627619" y="2552188"/>
              <a:ext cx="2147165" cy="69422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ЧАСТНЫЕ РАСХОДЫ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677,6 </a:t>
              </a:r>
              <a:r>
                <a:rPr kumimoji="0" lang="ru-RU" sz="12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млрд.тг</a:t>
              </a:r>
              <a:r>
                <a:rPr kumimoji="0" lang="ru-RU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.</a:t>
              </a:r>
            </a:p>
          </p:txBody>
        </p:sp>
        <p:sp>
          <p:nvSpPr>
            <p:cNvPr id="30" name="Прямоугольник 29">
              <a:extLst>
                <a:ext uri="{FF2B5EF4-FFF2-40B4-BE49-F238E27FC236}">
                  <a16:creationId xmlns:a16="http://schemas.microsoft.com/office/drawing/2014/main" xmlns="" id="{C0AB2638-C010-4115-8EE9-3CBE8699D0D9}"/>
                </a:ext>
              </a:extLst>
            </p:cNvPr>
            <p:cNvSpPr/>
            <p:nvPr/>
          </p:nvSpPr>
          <p:spPr>
            <a:xfrm>
              <a:off x="5627624" y="3256960"/>
              <a:ext cx="2147160" cy="114912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ГОБМП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940,1 </a:t>
              </a:r>
              <a:r>
                <a:rPr kumimoji="0" lang="ru-RU" sz="12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млрд.тг</a:t>
              </a:r>
              <a:r>
                <a:rPr kumimoji="0" lang="ru-RU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.</a:t>
              </a:r>
            </a:p>
          </p:txBody>
        </p:sp>
        <p:sp>
          <p:nvSpPr>
            <p:cNvPr id="31" name="Прямоугольник 30">
              <a:extLst>
                <a:ext uri="{FF2B5EF4-FFF2-40B4-BE49-F238E27FC236}">
                  <a16:creationId xmlns:a16="http://schemas.microsoft.com/office/drawing/2014/main" xmlns="" id="{F8167AC5-50FB-4DF2-84FE-1201339C724B}"/>
                </a:ext>
              </a:extLst>
            </p:cNvPr>
            <p:cNvSpPr/>
            <p:nvPr/>
          </p:nvSpPr>
          <p:spPr>
            <a:xfrm>
              <a:off x="5627620" y="1907917"/>
              <a:ext cx="2147165" cy="638672"/>
            </a:xfrm>
            <a:prstGeom prst="rect">
              <a:avLst/>
            </a:prstGeom>
            <a:solidFill>
              <a:srgbClr val="FF5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ДЕФИЦИТ ГОБМП 362,5 </a:t>
              </a:r>
              <a:r>
                <a:rPr kumimoji="0" lang="ru-RU" sz="1200" b="1" i="0" u="none" strike="noStrike" kern="1200" cap="none" spc="0" normalizeH="0" baseline="0" noProof="0" dirty="0" err="1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млрд.тг</a:t>
              </a:r>
              <a:r>
                <a:rPr kumimoji="0" lang="ru-RU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 Narrow"/>
                  <a:ea typeface="+mn-ea"/>
                  <a:cs typeface="+mn-cs"/>
                </a:rPr>
                <a:t>.</a:t>
              </a:r>
            </a:p>
          </p:txBody>
        </p:sp>
      </p:grp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xmlns="" id="{0F05EC7B-20D1-4C57-990D-81C81D531B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8782533"/>
              </p:ext>
            </p:extLst>
          </p:nvPr>
        </p:nvGraphicFramePr>
        <p:xfrm>
          <a:off x="5071695" y="3750804"/>
          <a:ext cx="6426832" cy="2939415"/>
        </p:xfrm>
        <a:graphic>
          <a:graphicData uri="http://schemas.openxmlformats.org/drawingml/2006/table">
            <a:tbl>
              <a:tblPr/>
              <a:tblGrid>
                <a:gridCol w="761699">
                  <a:extLst>
                    <a:ext uri="{9D8B030D-6E8A-4147-A177-3AD203B41FA5}">
                      <a16:colId xmlns:a16="http://schemas.microsoft.com/office/drawing/2014/main" xmlns="" val="1972959870"/>
                    </a:ext>
                  </a:extLst>
                </a:gridCol>
                <a:gridCol w="3332431">
                  <a:extLst>
                    <a:ext uri="{9D8B030D-6E8A-4147-A177-3AD203B41FA5}">
                      <a16:colId xmlns:a16="http://schemas.microsoft.com/office/drawing/2014/main" xmlns="" val="2027293004"/>
                    </a:ext>
                  </a:extLst>
                </a:gridCol>
                <a:gridCol w="952123">
                  <a:extLst>
                    <a:ext uri="{9D8B030D-6E8A-4147-A177-3AD203B41FA5}">
                      <a16:colId xmlns:a16="http://schemas.microsoft.com/office/drawing/2014/main" xmlns="" val="2036338910"/>
                    </a:ext>
                  </a:extLst>
                </a:gridCol>
                <a:gridCol w="1380579">
                  <a:extLst>
                    <a:ext uri="{9D8B030D-6E8A-4147-A177-3AD203B41FA5}">
                      <a16:colId xmlns:a16="http://schemas.microsoft.com/office/drawing/2014/main" xmlns="" val="3893873318"/>
                    </a:ext>
                  </a:extLst>
                </a:gridCol>
              </a:tblGrid>
              <a:tr h="377759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Медицинские услуги, оплачиваемые «из кармана» населения,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млрд.тг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Дефицит ГОБМП, млрд.тг.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90366285"/>
                  </a:ext>
                </a:extLst>
              </a:tr>
              <a:tr h="193004"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Медицинские услуги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71,2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308,7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5212371"/>
                  </a:ext>
                </a:extLst>
              </a:tr>
              <a:tr h="19300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Стационарная помощь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65,9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126,1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42650683"/>
                  </a:ext>
                </a:extLst>
              </a:tr>
              <a:tr h="19300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Амбулаторно-поликлиническая помощь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92,9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164,3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6958610"/>
                  </a:ext>
                </a:extLst>
              </a:tr>
              <a:tr h="19300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Реабилитационные услуги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18,3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34073422"/>
                  </a:ext>
                </a:extLst>
              </a:tr>
              <a:tr h="19300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Стоматологические услуги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57149146"/>
                  </a:ext>
                </a:extLst>
              </a:tr>
              <a:tr h="431614"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Лекарственные средства и изделия медицинского назначения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350,2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41,9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14003909"/>
                  </a:ext>
                </a:extLst>
              </a:tr>
              <a:tr h="19300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Лекарственные средства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247,2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41,9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21301160"/>
                  </a:ext>
                </a:extLst>
              </a:tr>
              <a:tr h="19300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Изделия медицинского назначения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85919237"/>
                  </a:ext>
                </a:extLst>
              </a:tr>
              <a:tr h="193004">
                <a:tc gridSpan="2">
                  <a:txBody>
                    <a:bodyPr/>
                    <a:lstStyle/>
                    <a:p>
                      <a:pPr algn="l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Прочие услуги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11,9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80424445"/>
                  </a:ext>
                </a:extLst>
              </a:tr>
              <a:tr h="245791">
                <a:tc gridSpan="2">
                  <a:txBody>
                    <a:bodyPr/>
                    <a:lstStyle/>
                    <a:p>
                      <a:pPr algn="r" rtl="0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 Всего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26,9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362,5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C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34168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9663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xmlns="" id="{396FB4F2-B565-4C94-B890-D64892EE9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14" y="147797"/>
            <a:ext cx="11877400" cy="563652"/>
          </a:xfrm>
        </p:spPr>
        <p:txBody>
          <a:bodyPr>
            <a:noAutofit/>
          </a:bodyPr>
          <a:lstStyle/>
          <a:p>
            <a:pPr algn="l"/>
            <a:r>
              <a:rPr lang="ru-RU" sz="2400" b="1" dirty="0">
                <a:solidFill>
                  <a:schemeClr val="tx2"/>
                </a:solidFill>
                <a:latin typeface="Arial Narrow" panose="020B0606020202030204" pitchFamily="34" charset="0"/>
                <a:cs typeface="Arial" charset="0"/>
              </a:rPr>
              <a:t>Пути решения:</a:t>
            </a:r>
            <a:r>
              <a:rPr lang="ru-RU" sz="2400" b="1" dirty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Arial" charset="0"/>
              </a:rPr>
              <a:t> формирование </a:t>
            </a:r>
            <a:r>
              <a:rPr lang="ru-RU" sz="2400" b="1" dirty="0">
                <a:solidFill>
                  <a:schemeClr val="tx2"/>
                </a:solidFill>
                <a:latin typeface="Arial Narrow" panose="020B0606020202030204" pitchFamily="34" charset="0"/>
                <a:cs typeface="Arial" charset="0"/>
              </a:rPr>
              <a:t>трехуровневой системы медицинского обеспечения на основе </a:t>
            </a:r>
            <a:r>
              <a:rPr lang="ru-RU" sz="2400" b="1" dirty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Arial" charset="0"/>
              </a:rPr>
              <a:t> внедрения новой модели ГОБМП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A1298E9-C728-4490-905F-9DAA04853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85046" y="6431300"/>
            <a:ext cx="2844800" cy="365125"/>
          </a:xfrm>
        </p:spPr>
        <p:txBody>
          <a:bodyPr/>
          <a:lstStyle/>
          <a:p>
            <a:fld id="{189E9D1C-88BD-4366-BB4B-E06898D4069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0614" y="6517434"/>
            <a:ext cx="87062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i="1" dirty="0">
                <a:solidFill>
                  <a:prstClr val="black"/>
                </a:solidFill>
                <a:cs typeface="Arial" panose="020B0604020202020204" pitchFamily="34" charset="0"/>
              </a:rPr>
              <a:t>* ГОБМП будет относится к минимальному социальному стандарту (Закон РК «О минимальных социальных стандартах и их гарантиях») </a:t>
            </a:r>
            <a:endParaRPr lang="ru-RU" sz="1200" i="1" dirty="0"/>
          </a:p>
        </p:txBody>
      </p:sp>
      <p:grpSp>
        <p:nvGrpSpPr>
          <p:cNvPr id="48" name="Группа 47">
            <a:extLst>
              <a:ext uri="{FF2B5EF4-FFF2-40B4-BE49-F238E27FC236}">
                <a16:creationId xmlns:a16="http://schemas.microsoft.com/office/drawing/2014/main" xmlns="" id="{2B126AA9-E240-4256-B07B-DE9ACB373446}"/>
              </a:ext>
            </a:extLst>
          </p:cNvPr>
          <p:cNvGrpSpPr/>
          <p:nvPr/>
        </p:nvGrpSpPr>
        <p:grpSpPr>
          <a:xfrm>
            <a:off x="7753292" y="1537536"/>
            <a:ext cx="4244721" cy="4542390"/>
            <a:chOff x="1489501" y="1200255"/>
            <a:chExt cx="6149173" cy="5159734"/>
          </a:xfrm>
        </p:grpSpPr>
        <p:grpSp>
          <p:nvGrpSpPr>
            <p:cNvPr id="49" name="Группа 48">
              <a:extLst>
                <a:ext uri="{FF2B5EF4-FFF2-40B4-BE49-F238E27FC236}">
                  <a16:creationId xmlns:a16="http://schemas.microsoft.com/office/drawing/2014/main" xmlns="" id="{B72BA7FB-E145-41D4-8D59-D8221CC65570}"/>
                </a:ext>
              </a:extLst>
            </p:cNvPr>
            <p:cNvGrpSpPr/>
            <p:nvPr/>
          </p:nvGrpSpPr>
          <p:grpSpPr>
            <a:xfrm>
              <a:off x="1489501" y="1200255"/>
              <a:ext cx="6149173" cy="5159734"/>
              <a:chOff x="2599441" y="1145726"/>
              <a:chExt cx="6250362" cy="5159734"/>
            </a:xfrm>
          </p:grpSpPr>
          <p:sp>
            <p:nvSpPr>
              <p:cNvPr id="64" name="Блок-схема: ручной ввод 19">
                <a:extLst>
                  <a:ext uri="{FF2B5EF4-FFF2-40B4-BE49-F238E27FC236}">
                    <a16:creationId xmlns:a16="http://schemas.microsoft.com/office/drawing/2014/main" xmlns="" id="{DAFBDC22-48EC-427A-BF65-16F6A74715E5}"/>
                  </a:ext>
                </a:extLst>
              </p:cNvPr>
              <p:cNvSpPr/>
              <p:nvPr/>
            </p:nvSpPr>
            <p:spPr>
              <a:xfrm rot="5400000" flipH="1">
                <a:off x="6308852" y="3764508"/>
                <a:ext cx="1949902" cy="3132001"/>
              </a:xfrm>
              <a:custGeom>
                <a:avLst/>
                <a:gdLst>
                  <a:gd name="connsiteX0" fmla="*/ 0 w 10000"/>
                  <a:gd name="connsiteY0" fmla="*/ 2000 h 10000"/>
                  <a:gd name="connsiteX1" fmla="*/ 10000 w 10000"/>
                  <a:gd name="connsiteY1" fmla="*/ 0 h 10000"/>
                  <a:gd name="connsiteX2" fmla="*/ 10000 w 10000"/>
                  <a:gd name="connsiteY2" fmla="*/ 10000 h 10000"/>
                  <a:gd name="connsiteX3" fmla="*/ 0 w 10000"/>
                  <a:gd name="connsiteY3" fmla="*/ 10000 h 10000"/>
                  <a:gd name="connsiteX4" fmla="*/ 0 w 10000"/>
                  <a:gd name="connsiteY4" fmla="*/ 2000 h 10000"/>
                  <a:gd name="connsiteX0" fmla="*/ 0 w 13018"/>
                  <a:gd name="connsiteY0" fmla="*/ 0 h 8000"/>
                  <a:gd name="connsiteX1" fmla="*/ 13018 w 13018"/>
                  <a:gd name="connsiteY1" fmla="*/ 1684 h 8000"/>
                  <a:gd name="connsiteX2" fmla="*/ 10000 w 13018"/>
                  <a:gd name="connsiteY2" fmla="*/ 8000 h 8000"/>
                  <a:gd name="connsiteX3" fmla="*/ 0 w 13018"/>
                  <a:gd name="connsiteY3" fmla="*/ 8000 h 8000"/>
                  <a:gd name="connsiteX4" fmla="*/ 0 w 13018"/>
                  <a:gd name="connsiteY4" fmla="*/ 0 h 8000"/>
                  <a:gd name="connsiteX0" fmla="*/ 2454 w 10000"/>
                  <a:gd name="connsiteY0" fmla="*/ 0 h 12571"/>
                  <a:gd name="connsiteX1" fmla="*/ 10000 w 10000"/>
                  <a:gd name="connsiteY1" fmla="*/ 4676 h 12571"/>
                  <a:gd name="connsiteX2" fmla="*/ 7682 w 10000"/>
                  <a:gd name="connsiteY2" fmla="*/ 12571 h 12571"/>
                  <a:gd name="connsiteX3" fmla="*/ 0 w 10000"/>
                  <a:gd name="connsiteY3" fmla="*/ 12571 h 12571"/>
                  <a:gd name="connsiteX4" fmla="*/ 2454 w 10000"/>
                  <a:gd name="connsiteY4" fmla="*/ 0 h 12571"/>
                  <a:gd name="connsiteX0" fmla="*/ 3477 w 11023"/>
                  <a:gd name="connsiteY0" fmla="*/ 0 h 12631"/>
                  <a:gd name="connsiteX1" fmla="*/ 11023 w 11023"/>
                  <a:gd name="connsiteY1" fmla="*/ 4676 h 12631"/>
                  <a:gd name="connsiteX2" fmla="*/ 8705 w 11023"/>
                  <a:gd name="connsiteY2" fmla="*/ 12571 h 12631"/>
                  <a:gd name="connsiteX3" fmla="*/ 0 w 11023"/>
                  <a:gd name="connsiteY3" fmla="*/ 12631 h 12631"/>
                  <a:gd name="connsiteX4" fmla="*/ 3477 w 11023"/>
                  <a:gd name="connsiteY4" fmla="*/ 0 h 12631"/>
                  <a:gd name="connsiteX0" fmla="*/ 3477 w 12367"/>
                  <a:gd name="connsiteY0" fmla="*/ 0 h 12631"/>
                  <a:gd name="connsiteX1" fmla="*/ 12367 w 12367"/>
                  <a:gd name="connsiteY1" fmla="*/ 3162 h 12631"/>
                  <a:gd name="connsiteX2" fmla="*/ 8705 w 12367"/>
                  <a:gd name="connsiteY2" fmla="*/ 12571 h 12631"/>
                  <a:gd name="connsiteX3" fmla="*/ 0 w 12367"/>
                  <a:gd name="connsiteY3" fmla="*/ 12631 h 12631"/>
                  <a:gd name="connsiteX4" fmla="*/ 3477 w 12367"/>
                  <a:gd name="connsiteY4" fmla="*/ 0 h 12631"/>
                  <a:gd name="connsiteX0" fmla="*/ 4757 w 12367"/>
                  <a:gd name="connsiteY0" fmla="*/ 0 h 12830"/>
                  <a:gd name="connsiteX1" fmla="*/ 12367 w 12367"/>
                  <a:gd name="connsiteY1" fmla="*/ 3361 h 12830"/>
                  <a:gd name="connsiteX2" fmla="*/ 8705 w 12367"/>
                  <a:gd name="connsiteY2" fmla="*/ 12770 h 12830"/>
                  <a:gd name="connsiteX3" fmla="*/ 0 w 12367"/>
                  <a:gd name="connsiteY3" fmla="*/ 12830 h 12830"/>
                  <a:gd name="connsiteX4" fmla="*/ 4757 w 12367"/>
                  <a:gd name="connsiteY4" fmla="*/ 0 h 12830"/>
                  <a:gd name="connsiteX0" fmla="*/ 4949 w 12367"/>
                  <a:gd name="connsiteY0" fmla="*/ 0 h 12710"/>
                  <a:gd name="connsiteX1" fmla="*/ 12367 w 12367"/>
                  <a:gd name="connsiteY1" fmla="*/ 3241 h 12710"/>
                  <a:gd name="connsiteX2" fmla="*/ 8705 w 12367"/>
                  <a:gd name="connsiteY2" fmla="*/ 12650 h 12710"/>
                  <a:gd name="connsiteX3" fmla="*/ 0 w 12367"/>
                  <a:gd name="connsiteY3" fmla="*/ 12710 h 12710"/>
                  <a:gd name="connsiteX4" fmla="*/ 4949 w 12367"/>
                  <a:gd name="connsiteY4" fmla="*/ 0 h 12710"/>
                  <a:gd name="connsiteX0" fmla="*/ 4757 w 12367"/>
                  <a:gd name="connsiteY0" fmla="*/ 0 h 12790"/>
                  <a:gd name="connsiteX1" fmla="*/ 12367 w 12367"/>
                  <a:gd name="connsiteY1" fmla="*/ 3321 h 12790"/>
                  <a:gd name="connsiteX2" fmla="*/ 8705 w 12367"/>
                  <a:gd name="connsiteY2" fmla="*/ 12730 h 12790"/>
                  <a:gd name="connsiteX3" fmla="*/ 0 w 12367"/>
                  <a:gd name="connsiteY3" fmla="*/ 12790 h 12790"/>
                  <a:gd name="connsiteX4" fmla="*/ 4757 w 12367"/>
                  <a:gd name="connsiteY4" fmla="*/ 0 h 12790"/>
                  <a:gd name="connsiteX0" fmla="*/ 4757 w 12179"/>
                  <a:gd name="connsiteY0" fmla="*/ 0 h 12790"/>
                  <a:gd name="connsiteX1" fmla="*/ 12179 w 12179"/>
                  <a:gd name="connsiteY1" fmla="*/ 3239 h 12790"/>
                  <a:gd name="connsiteX2" fmla="*/ 8705 w 12179"/>
                  <a:gd name="connsiteY2" fmla="*/ 12730 h 12790"/>
                  <a:gd name="connsiteX3" fmla="*/ 0 w 12179"/>
                  <a:gd name="connsiteY3" fmla="*/ 12790 h 12790"/>
                  <a:gd name="connsiteX4" fmla="*/ 4757 w 12179"/>
                  <a:gd name="connsiteY4" fmla="*/ 0 h 12790"/>
                  <a:gd name="connsiteX0" fmla="*/ 4757 w 12179"/>
                  <a:gd name="connsiteY0" fmla="*/ 0 h 12790"/>
                  <a:gd name="connsiteX1" fmla="*/ 12179 w 12179"/>
                  <a:gd name="connsiteY1" fmla="*/ 3198 h 12790"/>
                  <a:gd name="connsiteX2" fmla="*/ 8705 w 12179"/>
                  <a:gd name="connsiteY2" fmla="*/ 12730 h 12790"/>
                  <a:gd name="connsiteX3" fmla="*/ 0 w 12179"/>
                  <a:gd name="connsiteY3" fmla="*/ 12790 h 12790"/>
                  <a:gd name="connsiteX4" fmla="*/ 4757 w 12179"/>
                  <a:gd name="connsiteY4" fmla="*/ 0 h 127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179" h="12790">
                    <a:moveTo>
                      <a:pt x="4757" y="0"/>
                    </a:moveTo>
                    <a:lnTo>
                      <a:pt x="12179" y="3198"/>
                    </a:lnTo>
                    <a:lnTo>
                      <a:pt x="8705" y="12730"/>
                    </a:lnTo>
                    <a:lnTo>
                      <a:pt x="0" y="12790"/>
                    </a:lnTo>
                    <a:lnTo>
                      <a:pt x="4757" y="0"/>
                    </a:ln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>
                  <a:solidFill>
                    <a:prstClr val="white"/>
                  </a:solidFill>
                </a:endParaRPr>
              </a:p>
            </p:txBody>
          </p:sp>
          <p:sp>
            <p:nvSpPr>
              <p:cNvPr id="65" name="Блок-схема: решение 64">
                <a:extLst>
                  <a:ext uri="{FF2B5EF4-FFF2-40B4-BE49-F238E27FC236}">
                    <a16:creationId xmlns:a16="http://schemas.microsoft.com/office/drawing/2014/main" xmlns="" id="{191EEBC0-D100-46AD-A3C9-7CE0CD07D176}"/>
                  </a:ext>
                </a:extLst>
              </p:cNvPr>
              <p:cNvSpPr/>
              <p:nvPr/>
            </p:nvSpPr>
            <p:spPr>
              <a:xfrm>
                <a:off x="4439816" y="2610336"/>
                <a:ext cx="2592288" cy="736347"/>
              </a:xfrm>
              <a:prstGeom prst="flowChartDecision">
                <a:avLst/>
              </a:prstGeom>
              <a:solidFill>
                <a:srgbClr val="BFBDC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>
                  <a:solidFill>
                    <a:prstClr val="white"/>
                  </a:solidFill>
                </a:endParaRPr>
              </a:p>
            </p:txBody>
          </p:sp>
          <p:sp>
            <p:nvSpPr>
              <p:cNvPr id="66" name="Блок-схема: решение 65">
                <a:extLst>
                  <a:ext uri="{FF2B5EF4-FFF2-40B4-BE49-F238E27FC236}">
                    <a16:creationId xmlns:a16="http://schemas.microsoft.com/office/drawing/2014/main" xmlns="" id="{75168A11-C233-4139-A2EE-ABC55A97D04F}"/>
                  </a:ext>
                </a:extLst>
              </p:cNvPr>
              <p:cNvSpPr/>
              <p:nvPr/>
            </p:nvSpPr>
            <p:spPr>
              <a:xfrm>
                <a:off x="3386201" y="3799666"/>
                <a:ext cx="4726023" cy="1130875"/>
              </a:xfrm>
              <a:prstGeom prst="flowChartDecision">
                <a:avLst/>
              </a:prstGeom>
              <a:solidFill>
                <a:srgbClr val="BFBDC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>
                  <a:solidFill>
                    <a:prstClr val="white"/>
                  </a:solidFill>
                </a:endParaRPr>
              </a:p>
            </p:txBody>
          </p:sp>
          <p:sp>
            <p:nvSpPr>
              <p:cNvPr id="67" name="Блок-схема: ручной ввод 19">
                <a:extLst>
                  <a:ext uri="{FF2B5EF4-FFF2-40B4-BE49-F238E27FC236}">
                    <a16:creationId xmlns:a16="http://schemas.microsoft.com/office/drawing/2014/main" xmlns="" id="{8EC67C7E-D8BF-4BDF-BFF4-7411FD7F36F8}"/>
                  </a:ext>
                </a:extLst>
              </p:cNvPr>
              <p:cNvSpPr/>
              <p:nvPr/>
            </p:nvSpPr>
            <p:spPr>
              <a:xfrm rot="5400000" flipH="1" flipV="1">
                <a:off x="3199376" y="3755623"/>
                <a:ext cx="1949901" cy="3149772"/>
              </a:xfrm>
              <a:custGeom>
                <a:avLst/>
                <a:gdLst>
                  <a:gd name="connsiteX0" fmla="*/ 0 w 10000"/>
                  <a:gd name="connsiteY0" fmla="*/ 2000 h 10000"/>
                  <a:gd name="connsiteX1" fmla="*/ 10000 w 10000"/>
                  <a:gd name="connsiteY1" fmla="*/ 0 h 10000"/>
                  <a:gd name="connsiteX2" fmla="*/ 10000 w 10000"/>
                  <a:gd name="connsiteY2" fmla="*/ 10000 h 10000"/>
                  <a:gd name="connsiteX3" fmla="*/ 0 w 10000"/>
                  <a:gd name="connsiteY3" fmla="*/ 10000 h 10000"/>
                  <a:gd name="connsiteX4" fmla="*/ 0 w 10000"/>
                  <a:gd name="connsiteY4" fmla="*/ 2000 h 10000"/>
                  <a:gd name="connsiteX0" fmla="*/ 0 w 13018"/>
                  <a:gd name="connsiteY0" fmla="*/ 0 h 8000"/>
                  <a:gd name="connsiteX1" fmla="*/ 13018 w 13018"/>
                  <a:gd name="connsiteY1" fmla="*/ 1684 h 8000"/>
                  <a:gd name="connsiteX2" fmla="*/ 10000 w 13018"/>
                  <a:gd name="connsiteY2" fmla="*/ 8000 h 8000"/>
                  <a:gd name="connsiteX3" fmla="*/ 0 w 13018"/>
                  <a:gd name="connsiteY3" fmla="*/ 8000 h 8000"/>
                  <a:gd name="connsiteX4" fmla="*/ 0 w 13018"/>
                  <a:gd name="connsiteY4" fmla="*/ 0 h 8000"/>
                  <a:gd name="connsiteX0" fmla="*/ 2454 w 10000"/>
                  <a:gd name="connsiteY0" fmla="*/ 0 h 12571"/>
                  <a:gd name="connsiteX1" fmla="*/ 10000 w 10000"/>
                  <a:gd name="connsiteY1" fmla="*/ 4676 h 12571"/>
                  <a:gd name="connsiteX2" fmla="*/ 7682 w 10000"/>
                  <a:gd name="connsiteY2" fmla="*/ 12571 h 12571"/>
                  <a:gd name="connsiteX3" fmla="*/ 0 w 10000"/>
                  <a:gd name="connsiteY3" fmla="*/ 12571 h 12571"/>
                  <a:gd name="connsiteX4" fmla="*/ 2454 w 10000"/>
                  <a:gd name="connsiteY4" fmla="*/ 0 h 12571"/>
                  <a:gd name="connsiteX0" fmla="*/ 3477 w 11023"/>
                  <a:gd name="connsiteY0" fmla="*/ 0 h 12631"/>
                  <a:gd name="connsiteX1" fmla="*/ 11023 w 11023"/>
                  <a:gd name="connsiteY1" fmla="*/ 4676 h 12631"/>
                  <a:gd name="connsiteX2" fmla="*/ 8705 w 11023"/>
                  <a:gd name="connsiteY2" fmla="*/ 12571 h 12631"/>
                  <a:gd name="connsiteX3" fmla="*/ 0 w 11023"/>
                  <a:gd name="connsiteY3" fmla="*/ 12631 h 12631"/>
                  <a:gd name="connsiteX4" fmla="*/ 3477 w 11023"/>
                  <a:gd name="connsiteY4" fmla="*/ 0 h 12631"/>
                  <a:gd name="connsiteX0" fmla="*/ 3477 w 12367"/>
                  <a:gd name="connsiteY0" fmla="*/ 0 h 12631"/>
                  <a:gd name="connsiteX1" fmla="*/ 12367 w 12367"/>
                  <a:gd name="connsiteY1" fmla="*/ 3162 h 12631"/>
                  <a:gd name="connsiteX2" fmla="*/ 8705 w 12367"/>
                  <a:gd name="connsiteY2" fmla="*/ 12571 h 12631"/>
                  <a:gd name="connsiteX3" fmla="*/ 0 w 12367"/>
                  <a:gd name="connsiteY3" fmla="*/ 12631 h 12631"/>
                  <a:gd name="connsiteX4" fmla="*/ 3477 w 12367"/>
                  <a:gd name="connsiteY4" fmla="*/ 0 h 12631"/>
                  <a:gd name="connsiteX0" fmla="*/ 4757 w 12367"/>
                  <a:gd name="connsiteY0" fmla="*/ 0 h 12830"/>
                  <a:gd name="connsiteX1" fmla="*/ 12367 w 12367"/>
                  <a:gd name="connsiteY1" fmla="*/ 3361 h 12830"/>
                  <a:gd name="connsiteX2" fmla="*/ 8705 w 12367"/>
                  <a:gd name="connsiteY2" fmla="*/ 12770 h 12830"/>
                  <a:gd name="connsiteX3" fmla="*/ 0 w 12367"/>
                  <a:gd name="connsiteY3" fmla="*/ 12830 h 12830"/>
                  <a:gd name="connsiteX4" fmla="*/ 4757 w 12367"/>
                  <a:gd name="connsiteY4" fmla="*/ 0 h 12830"/>
                  <a:gd name="connsiteX0" fmla="*/ 4949 w 12367"/>
                  <a:gd name="connsiteY0" fmla="*/ 0 h 12710"/>
                  <a:gd name="connsiteX1" fmla="*/ 12367 w 12367"/>
                  <a:gd name="connsiteY1" fmla="*/ 3241 h 12710"/>
                  <a:gd name="connsiteX2" fmla="*/ 8705 w 12367"/>
                  <a:gd name="connsiteY2" fmla="*/ 12650 h 12710"/>
                  <a:gd name="connsiteX3" fmla="*/ 0 w 12367"/>
                  <a:gd name="connsiteY3" fmla="*/ 12710 h 12710"/>
                  <a:gd name="connsiteX4" fmla="*/ 4949 w 12367"/>
                  <a:gd name="connsiteY4" fmla="*/ 0 h 12710"/>
                  <a:gd name="connsiteX0" fmla="*/ 4757 w 12367"/>
                  <a:gd name="connsiteY0" fmla="*/ 0 h 12790"/>
                  <a:gd name="connsiteX1" fmla="*/ 12367 w 12367"/>
                  <a:gd name="connsiteY1" fmla="*/ 3321 h 12790"/>
                  <a:gd name="connsiteX2" fmla="*/ 8705 w 12367"/>
                  <a:gd name="connsiteY2" fmla="*/ 12730 h 12790"/>
                  <a:gd name="connsiteX3" fmla="*/ 0 w 12367"/>
                  <a:gd name="connsiteY3" fmla="*/ 12790 h 12790"/>
                  <a:gd name="connsiteX4" fmla="*/ 4757 w 12367"/>
                  <a:gd name="connsiteY4" fmla="*/ 0 h 12790"/>
                  <a:gd name="connsiteX0" fmla="*/ 4757 w 12179"/>
                  <a:gd name="connsiteY0" fmla="*/ 0 h 12790"/>
                  <a:gd name="connsiteX1" fmla="*/ 12179 w 12179"/>
                  <a:gd name="connsiteY1" fmla="*/ 3239 h 12790"/>
                  <a:gd name="connsiteX2" fmla="*/ 8705 w 12179"/>
                  <a:gd name="connsiteY2" fmla="*/ 12730 h 12790"/>
                  <a:gd name="connsiteX3" fmla="*/ 0 w 12179"/>
                  <a:gd name="connsiteY3" fmla="*/ 12790 h 12790"/>
                  <a:gd name="connsiteX4" fmla="*/ 4757 w 12179"/>
                  <a:gd name="connsiteY4" fmla="*/ 0 h 12790"/>
                  <a:gd name="connsiteX0" fmla="*/ 4757 w 12179"/>
                  <a:gd name="connsiteY0" fmla="*/ 0 h 12790"/>
                  <a:gd name="connsiteX1" fmla="*/ 12179 w 12179"/>
                  <a:gd name="connsiteY1" fmla="*/ 3198 h 12790"/>
                  <a:gd name="connsiteX2" fmla="*/ 8705 w 12179"/>
                  <a:gd name="connsiteY2" fmla="*/ 12730 h 12790"/>
                  <a:gd name="connsiteX3" fmla="*/ 0 w 12179"/>
                  <a:gd name="connsiteY3" fmla="*/ 12790 h 12790"/>
                  <a:gd name="connsiteX4" fmla="*/ 4757 w 12179"/>
                  <a:gd name="connsiteY4" fmla="*/ 0 h 127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179" h="12790">
                    <a:moveTo>
                      <a:pt x="4757" y="0"/>
                    </a:moveTo>
                    <a:lnTo>
                      <a:pt x="12179" y="3198"/>
                    </a:lnTo>
                    <a:lnTo>
                      <a:pt x="8705" y="12730"/>
                    </a:lnTo>
                    <a:lnTo>
                      <a:pt x="0" y="12790"/>
                    </a:lnTo>
                    <a:lnTo>
                      <a:pt x="4757" y="0"/>
                    </a:ln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>
                  <a:solidFill>
                    <a:prstClr val="white"/>
                  </a:solidFill>
                </a:endParaRPr>
              </a:p>
            </p:txBody>
          </p:sp>
          <p:sp>
            <p:nvSpPr>
              <p:cNvPr id="68" name="Блок-схема: ручной ввод 19">
                <a:extLst>
                  <a:ext uri="{FF2B5EF4-FFF2-40B4-BE49-F238E27FC236}">
                    <a16:creationId xmlns:a16="http://schemas.microsoft.com/office/drawing/2014/main" xmlns="" id="{68E18AB9-3E2D-41E2-8B87-959CC28673D6}"/>
                  </a:ext>
                </a:extLst>
              </p:cNvPr>
              <p:cNvSpPr/>
              <p:nvPr/>
            </p:nvSpPr>
            <p:spPr>
              <a:xfrm rot="5400000" flipH="1">
                <a:off x="5960784" y="2734398"/>
                <a:ext cx="1656000" cy="2124000"/>
              </a:xfrm>
              <a:custGeom>
                <a:avLst/>
                <a:gdLst>
                  <a:gd name="connsiteX0" fmla="*/ 0 w 10000"/>
                  <a:gd name="connsiteY0" fmla="*/ 2000 h 10000"/>
                  <a:gd name="connsiteX1" fmla="*/ 10000 w 10000"/>
                  <a:gd name="connsiteY1" fmla="*/ 0 h 10000"/>
                  <a:gd name="connsiteX2" fmla="*/ 10000 w 10000"/>
                  <a:gd name="connsiteY2" fmla="*/ 10000 h 10000"/>
                  <a:gd name="connsiteX3" fmla="*/ 0 w 10000"/>
                  <a:gd name="connsiteY3" fmla="*/ 10000 h 10000"/>
                  <a:gd name="connsiteX4" fmla="*/ 0 w 10000"/>
                  <a:gd name="connsiteY4" fmla="*/ 2000 h 10000"/>
                  <a:gd name="connsiteX0" fmla="*/ 0 w 13018"/>
                  <a:gd name="connsiteY0" fmla="*/ 0 h 8000"/>
                  <a:gd name="connsiteX1" fmla="*/ 13018 w 13018"/>
                  <a:gd name="connsiteY1" fmla="*/ 1684 h 8000"/>
                  <a:gd name="connsiteX2" fmla="*/ 10000 w 13018"/>
                  <a:gd name="connsiteY2" fmla="*/ 8000 h 8000"/>
                  <a:gd name="connsiteX3" fmla="*/ 0 w 13018"/>
                  <a:gd name="connsiteY3" fmla="*/ 8000 h 8000"/>
                  <a:gd name="connsiteX4" fmla="*/ 0 w 13018"/>
                  <a:gd name="connsiteY4" fmla="*/ 0 h 8000"/>
                  <a:gd name="connsiteX0" fmla="*/ 2454 w 10000"/>
                  <a:gd name="connsiteY0" fmla="*/ 0 h 12571"/>
                  <a:gd name="connsiteX1" fmla="*/ 10000 w 10000"/>
                  <a:gd name="connsiteY1" fmla="*/ 4676 h 12571"/>
                  <a:gd name="connsiteX2" fmla="*/ 7682 w 10000"/>
                  <a:gd name="connsiteY2" fmla="*/ 12571 h 12571"/>
                  <a:gd name="connsiteX3" fmla="*/ 0 w 10000"/>
                  <a:gd name="connsiteY3" fmla="*/ 12571 h 12571"/>
                  <a:gd name="connsiteX4" fmla="*/ 2454 w 10000"/>
                  <a:gd name="connsiteY4" fmla="*/ 0 h 12571"/>
                  <a:gd name="connsiteX0" fmla="*/ 3477 w 11023"/>
                  <a:gd name="connsiteY0" fmla="*/ 0 h 12631"/>
                  <a:gd name="connsiteX1" fmla="*/ 11023 w 11023"/>
                  <a:gd name="connsiteY1" fmla="*/ 4676 h 12631"/>
                  <a:gd name="connsiteX2" fmla="*/ 8705 w 11023"/>
                  <a:gd name="connsiteY2" fmla="*/ 12571 h 12631"/>
                  <a:gd name="connsiteX3" fmla="*/ 0 w 11023"/>
                  <a:gd name="connsiteY3" fmla="*/ 12631 h 12631"/>
                  <a:gd name="connsiteX4" fmla="*/ 3477 w 11023"/>
                  <a:gd name="connsiteY4" fmla="*/ 0 h 12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023" h="12631">
                    <a:moveTo>
                      <a:pt x="3477" y="0"/>
                    </a:moveTo>
                    <a:lnTo>
                      <a:pt x="11023" y="4676"/>
                    </a:lnTo>
                    <a:lnTo>
                      <a:pt x="8705" y="12571"/>
                    </a:lnTo>
                    <a:lnTo>
                      <a:pt x="0" y="12631"/>
                    </a:lnTo>
                    <a:lnTo>
                      <a:pt x="3477" y="0"/>
                    </a:lnTo>
                    <a:close/>
                  </a:path>
                </a:pathLst>
              </a:cu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>
                  <a:solidFill>
                    <a:prstClr val="white"/>
                  </a:solidFill>
                </a:endParaRPr>
              </a:p>
            </p:txBody>
          </p:sp>
          <p:sp>
            <p:nvSpPr>
              <p:cNvPr id="69" name="Блок-схема: ручной ввод 19">
                <a:extLst>
                  <a:ext uri="{FF2B5EF4-FFF2-40B4-BE49-F238E27FC236}">
                    <a16:creationId xmlns:a16="http://schemas.microsoft.com/office/drawing/2014/main" xmlns="" id="{5CAFD704-E3F2-4C79-8159-8FD8F760E36D}"/>
                  </a:ext>
                </a:extLst>
              </p:cNvPr>
              <p:cNvSpPr/>
              <p:nvPr/>
            </p:nvSpPr>
            <p:spPr>
              <a:xfrm rot="5400000" flipH="1" flipV="1">
                <a:off x="3859212" y="2734398"/>
                <a:ext cx="1656000" cy="2124000"/>
              </a:xfrm>
              <a:custGeom>
                <a:avLst/>
                <a:gdLst>
                  <a:gd name="connsiteX0" fmla="*/ 0 w 10000"/>
                  <a:gd name="connsiteY0" fmla="*/ 2000 h 10000"/>
                  <a:gd name="connsiteX1" fmla="*/ 10000 w 10000"/>
                  <a:gd name="connsiteY1" fmla="*/ 0 h 10000"/>
                  <a:gd name="connsiteX2" fmla="*/ 10000 w 10000"/>
                  <a:gd name="connsiteY2" fmla="*/ 10000 h 10000"/>
                  <a:gd name="connsiteX3" fmla="*/ 0 w 10000"/>
                  <a:gd name="connsiteY3" fmla="*/ 10000 h 10000"/>
                  <a:gd name="connsiteX4" fmla="*/ 0 w 10000"/>
                  <a:gd name="connsiteY4" fmla="*/ 2000 h 10000"/>
                  <a:gd name="connsiteX0" fmla="*/ 0 w 13018"/>
                  <a:gd name="connsiteY0" fmla="*/ 0 h 8000"/>
                  <a:gd name="connsiteX1" fmla="*/ 13018 w 13018"/>
                  <a:gd name="connsiteY1" fmla="*/ 1684 h 8000"/>
                  <a:gd name="connsiteX2" fmla="*/ 10000 w 13018"/>
                  <a:gd name="connsiteY2" fmla="*/ 8000 h 8000"/>
                  <a:gd name="connsiteX3" fmla="*/ 0 w 13018"/>
                  <a:gd name="connsiteY3" fmla="*/ 8000 h 8000"/>
                  <a:gd name="connsiteX4" fmla="*/ 0 w 13018"/>
                  <a:gd name="connsiteY4" fmla="*/ 0 h 8000"/>
                  <a:gd name="connsiteX0" fmla="*/ 2454 w 10000"/>
                  <a:gd name="connsiteY0" fmla="*/ 0 h 12571"/>
                  <a:gd name="connsiteX1" fmla="*/ 10000 w 10000"/>
                  <a:gd name="connsiteY1" fmla="*/ 4676 h 12571"/>
                  <a:gd name="connsiteX2" fmla="*/ 7682 w 10000"/>
                  <a:gd name="connsiteY2" fmla="*/ 12571 h 12571"/>
                  <a:gd name="connsiteX3" fmla="*/ 0 w 10000"/>
                  <a:gd name="connsiteY3" fmla="*/ 12571 h 12571"/>
                  <a:gd name="connsiteX4" fmla="*/ 2454 w 10000"/>
                  <a:gd name="connsiteY4" fmla="*/ 0 h 12571"/>
                  <a:gd name="connsiteX0" fmla="*/ 3477 w 11023"/>
                  <a:gd name="connsiteY0" fmla="*/ 0 h 12631"/>
                  <a:gd name="connsiteX1" fmla="*/ 11023 w 11023"/>
                  <a:gd name="connsiteY1" fmla="*/ 4676 h 12631"/>
                  <a:gd name="connsiteX2" fmla="*/ 8705 w 11023"/>
                  <a:gd name="connsiteY2" fmla="*/ 12571 h 12631"/>
                  <a:gd name="connsiteX3" fmla="*/ 0 w 11023"/>
                  <a:gd name="connsiteY3" fmla="*/ 12631 h 12631"/>
                  <a:gd name="connsiteX4" fmla="*/ 3477 w 11023"/>
                  <a:gd name="connsiteY4" fmla="*/ 0 h 126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023" h="12631">
                    <a:moveTo>
                      <a:pt x="3477" y="0"/>
                    </a:moveTo>
                    <a:lnTo>
                      <a:pt x="11023" y="4676"/>
                    </a:lnTo>
                    <a:lnTo>
                      <a:pt x="8705" y="12571"/>
                    </a:lnTo>
                    <a:lnTo>
                      <a:pt x="0" y="12631"/>
                    </a:lnTo>
                    <a:lnTo>
                      <a:pt x="3477" y="0"/>
                    </a:lnTo>
                    <a:close/>
                  </a:path>
                </a:pathLst>
              </a:cu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>
                  <a:solidFill>
                    <a:prstClr val="white"/>
                  </a:solidFill>
                </a:endParaRPr>
              </a:p>
            </p:txBody>
          </p:sp>
          <p:sp>
            <p:nvSpPr>
              <p:cNvPr id="70" name="Прямоугольный треугольник 18">
                <a:extLst>
                  <a:ext uri="{FF2B5EF4-FFF2-40B4-BE49-F238E27FC236}">
                    <a16:creationId xmlns:a16="http://schemas.microsoft.com/office/drawing/2014/main" xmlns="" id="{E7B5EAC4-88EA-48F8-AAB7-EDA25E4B851C}"/>
                  </a:ext>
                </a:extLst>
              </p:cNvPr>
              <p:cNvSpPr/>
              <p:nvPr/>
            </p:nvSpPr>
            <p:spPr>
              <a:xfrm flipH="1">
                <a:off x="4647359" y="1145726"/>
                <a:ext cx="1080001" cy="1802673"/>
              </a:xfrm>
              <a:custGeom>
                <a:avLst/>
                <a:gdLst>
                  <a:gd name="connsiteX0" fmla="*/ 0 w 1281881"/>
                  <a:gd name="connsiteY0" fmla="*/ 1775648 h 1775648"/>
                  <a:gd name="connsiteX1" fmla="*/ 0 w 1281881"/>
                  <a:gd name="connsiteY1" fmla="*/ 0 h 1775648"/>
                  <a:gd name="connsiteX2" fmla="*/ 1281881 w 1281881"/>
                  <a:gd name="connsiteY2" fmla="*/ 1775648 h 1775648"/>
                  <a:gd name="connsiteX3" fmla="*/ 0 w 1281881"/>
                  <a:gd name="connsiteY3" fmla="*/ 1775648 h 1775648"/>
                  <a:gd name="connsiteX0" fmla="*/ 0 w 1111059"/>
                  <a:gd name="connsiteY0" fmla="*/ 1775648 h 1775648"/>
                  <a:gd name="connsiteX1" fmla="*/ 0 w 1111059"/>
                  <a:gd name="connsiteY1" fmla="*/ 0 h 1775648"/>
                  <a:gd name="connsiteX2" fmla="*/ 1111059 w 1111059"/>
                  <a:gd name="connsiteY2" fmla="*/ 1514391 h 1775648"/>
                  <a:gd name="connsiteX3" fmla="*/ 0 w 1111059"/>
                  <a:gd name="connsiteY3" fmla="*/ 1775648 h 1775648"/>
                  <a:gd name="connsiteX0" fmla="*/ 0 w 1050769"/>
                  <a:gd name="connsiteY0" fmla="*/ 1775648 h 1775648"/>
                  <a:gd name="connsiteX1" fmla="*/ 0 w 1050769"/>
                  <a:gd name="connsiteY1" fmla="*/ 0 h 1775648"/>
                  <a:gd name="connsiteX2" fmla="*/ 1050769 w 1050769"/>
                  <a:gd name="connsiteY2" fmla="*/ 1434004 h 1775648"/>
                  <a:gd name="connsiteX3" fmla="*/ 0 w 1050769"/>
                  <a:gd name="connsiteY3" fmla="*/ 1775648 h 1775648"/>
                  <a:gd name="connsiteX0" fmla="*/ 0 w 1090963"/>
                  <a:gd name="connsiteY0" fmla="*/ 1775648 h 1775648"/>
                  <a:gd name="connsiteX1" fmla="*/ 0 w 1090963"/>
                  <a:gd name="connsiteY1" fmla="*/ 0 h 1775648"/>
                  <a:gd name="connsiteX2" fmla="*/ 1090963 w 1090963"/>
                  <a:gd name="connsiteY2" fmla="*/ 1514391 h 1775648"/>
                  <a:gd name="connsiteX3" fmla="*/ 0 w 1090963"/>
                  <a:gd name="connsiteY3" fmla="*/ 1775648 h 1775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90963" h="1775648">
                    <a:moveTo>
                      <a:pt x="0" y="1775648"/>
                    </a:moveTo>
                    <a:lnTo>
                      <a:pt x="0" y="0"/>
                    </a:lnTo>
                    <a:lnTo>
                      <a:pt x="1090963" y="1514391"/>
                    </a:lnTo>
                    <a:lnTo>
                      <a:pt x="0" y="1775648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>
                  <a:solidFill>
                    <a:prstClr val="white"/>
                  </a:solidFill>
                </a:endParaRPr>
              </a:p>
            </p:txBody>
          </p:sp>
          <p:sp>
            <p:nvSpPr>
              <p:cNvPr id="71" name="Прямоугольный треугольник 18">
                <a:extLst>
                  <a:ext uri="{FF2B5EF4-FFF2-40B4-BE49-F238E27FC236}">
                    <a16:creationId xmlns:a16="http://schemas.microsoft.com/office/drawing/2014/main" xmlns="" id="{BE752E80-EAD6-4DC0-A662-E69CFFB2350C}"/>
                  </a:ext>
                </a:extLst>
              </p:cNvPr>
              <p:cNvSpPr/>
              <p:nvPr/>
            </p:nvSpPr>
            <p:spPr>
              <a:xfrm>
                <a:off x="5727361" y="1148399"/>
                <a:ext cx="1080000" cy="1800000"/>
              </a:xfrm>
              <a:custGeom>
                <a:avLst/>
                <a:gdLst>
                  <a:gd name="connsiteX0" fmla="*/ 0 w 1281881"/>
                  <a:gd name="connsiteY0" fmla="*/ 1775648 h 1775648"/>
                  <a:gd name="connsiteX1" fmla="*/ 0 w 1281881"/>
                  <a:gd name="connsiteY1" fmla="*/ 0 h 1775648"/>
                  <a:gd name="connsiteX2" fmla="*/ 1281881 w 1281881"/>
                  <a:gd name="connsiteY2" fmla="*/ 1775648 h 1775648"/>
                  <a:gd name="connsiteX3" fmla="*/ 0 w 1281881"/>
                  <a:gd name="connsiteY3" fmla="*/ 1775648 h 1775648"/>
                  <a:gd name="connsiteX0" fmla="*/ 0 w 1111059"/>
                  <a:gd name="connsiteY0" fmla="*/ 1775648 h 1775648"/>
                  <a:gd name="connsiteX1" fmla="*/ 0 w 1111059"/>
                  <a:gd name="connsiteY1" fmla="*/ 0 h 1775648"/>
                  <a:gd name="connsiteX2" fmla="*/ 1111059 w 1111059"/>
                  <a:gd name="connsiteY2" fmla="*/ 1514391 h 1775648"/>
                  <a:gd name="connsiteX3" fmla="*/ 0 w 1111059"/>
                  <a:gd name="connsiteY3" fmla="*/ 1775648 h 1775648"/>
                  <a:gd name="connsiteX0" fmla="*/ 0 w 1050769"/>
                  <a:gd name="connsiteY0" fmla="*/ 1775648 h 1775648"/>
                  <a:gd name="connsiteX1" fmla="*/ 0 w 1050769"/>
                  <a:gd name="connsiteY1" fmla="*/ 0 h 1775648"/>
                  <a:gd name="connsiteX2" fmla="*/ 1050769 w 1050769"/>
                  <a:gd name="connsiteY2" fmla="*/ 1434004 h 1775648"/>
                  <a:gd name="connsiteX3" fmla="*/ 0 w 1050769"/>
                  <a:gd name="connsiteY3" fmla="*/ 1775648 h 1775648"/>
                  <a:gd name="connsiteX0" fmla="*/ 0 w 1090963"/>
                  <a:gd name="connsiteY0" fmla="*/ 1775648 h 1775648"/>
                  <a:gd name="connsiteX1" fmla="*/ 0 w 1090963"/>
                  <a:gd name="connsiteY1" fmla="*/ 0 h 1775648"/>
                  <a:gd name="connsiteX2" fmla="*/ 1090963 w 1090963"/>
                  <a:gd name="connsiteY2" fmla="*/ 1514391 h 1775648"/>
                  <a:gd name="connsiteX3" fmla="*/ 0 w 1090963"/>
                  <a:gd name="connsiteY3" fmla="*/ 1775648 h 1775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90963" h="1775648">
                    <a:moveTo>
                      <a:pt x="0" y="1775648"/>
                    </a:moveTo>
                    <a:lnTo>
                      <a:pt x="0" y="0"/>
                    </a:lnTo>
                    <a:lnTo>
                      <a:pt x="1090963" y="1514391"/>
                    </a:lnTo>
                    <a:lnTo>
                      <a:pt x="0" y="1775648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20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xmlns="" id="{CBB5A0AD-9BF0-4F5A-9799-C92303A8084B}"/>
                </a:ext>
              </a:extLst>
            </p:cNvPr>
            <p:cNvSpPr txBox="1"/>
            <p:nvPr/>
          </p:nvSpPr>
          <p:spPr>
            <a:xfrm>
              <a:off x="1693240" y="1792101"/>
              <a:ext cx="5809433" cy="9439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kk-KZ" sz="1200" b="1" dirty="0">
                  <a:solidFill>
                    <a:prstClr val="black"/>
                  </a:solidFill>
                </a:rPr>
                <a:t>Дополнительный </a:t>
              </a:r>
            </a:p>
            <a:p>
              <a:pPr algn="ctr"/>
              <a:r>
                <a:rPr lang="kk-KZ" sz="1200" b="1" dirty="0">
                  <a:solidFill>
                    <a:prstClr val="black"/>
                  </a:solidFill>
                </a:rPr>
                <a:t>объем услуг: </a:t>
              </a:r>
            </a:p>
            <a:p>
              <a:pPr algn="ctr"/>
              <a:r>
                <a:rPr lang="kk-KZ" sz="1200" b="1" dirty="0">
                  <a:solidFill>
                    <a:prstClr val="black"/>
                  </a:solidFill>
                </a:rPr>
                <a:t>платные услуги, </a:t>
              </a:r>
            </a:p>
            <a:p>
              <a:pPr algn="ctr"/>
              <a:r>
                <a:rPr lang="kk-KZ" sz="1200" b="1" dirty="0">
                  <a:solidFill>
                    <a:prstClr val="black"/>
                  </a:solidFill>
                </a:rPr>
                <a:t>ДМС, сооплата</a:t>
              </a:r>
              <a:endParaRPr lang="ru-RU" sz="1200" b="1" dirty="0">
                <a:solidFill>
                  <a:prstClr val="black"/>
                </a:solidFill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xmlns="" id="{068F6D2A-EB13-4349-B4FD-9D187D4AC352}"/>
                </a:ext>
              </a:extLst>
            </p:cNvPr>
            <p:cNvSpPr txBox="1"/>
            <p:nvPr/>
          </p:nvSpPr>
          <p:spPr>
            <a:xfrm>
              <a:off x="2231721" y="3628970"/>
              <a:ext cx="4885522" cy="524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>
                <a:defRPr>
                  <a:solidFill>
                    <a:schemeClr val="bg1"/>
                  </a:solidFill>
                  <a:latin typeface="Arial Narrow" panose="020B0606020202030204" pitchFamily="34" charset="0"/>
                </a:defRPr>
              </a:lvl1pPr>
            </a:lstStyle>
            <a:p>
              <a:pPr algn="ctr"/>
              <a:r>
                <a:rPr lang="kk-KZ" sz="1200" b="1" dirty="0">
                  <a:solidFill>
                    <a:prstClr val="black"/>
                  </a:solidFill>
                </a:rPr>
                <a:t>ОСМС для застрахованных: </a:t>
              </a:r>
            </a:p>
            <a:p>
              <a:pPr algn="ctr"/>
              <a:r>
                <a:rPr lang="kk-KZ" sz="1200" b="1" dirty="0">
                  <a:solidFill>
                    <a:prstClr val="black"/>
                  </a:solidFill>
                </a:rPr>
                <a:t>сверх ГОБМП и новые услуги</a:t>
              </a:r>
              <a:endParaRPr lang="ru-RU" sz="1200" b="1" dirty="0">
                <a:solidFill>
                  <a:prstClr val="black"/>
                </a:solidFill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xmlns="" id="{4EE8C8B2-6867-4BD6-9650-F5F4CEBAE07F}"/>
                </a:ext>
              </a:extLst>
            </p:cNvPr>
            <p:cNvSpPr txBox="1"/>
            <p:nvPr/>
          </p:nvSpPr>
          <p:spPr>
            <a:xfrm>
              <a:off x="2117366" y="5314344"/>
              <a:ext cx="4999877" cy="524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>
              <a:defPPr>
                <a:defRPr lang="ru-RU"/>
              </a:defPPr>
              <a:lvl1pPr>
                <a:defRPr>
                  <a:solidFill>
                    <a:schemeClr val="bg1"/>
                  </a:solidFill>
                  <a:latin typeface="Arial Narrow" panose="020B0606020202030204" pitchFamily="34" charset="0"/>
                </a:defRPr>
              </a:lvl1pPr>
            </a:lstStyle>
            <a:p>
              <a:pPr algn="ctr"/>
              <a:r>
                <a:rPr lang="ru-RU" sz="1200" b="1" dirty="0">
                  <a:solidFill>
                    <a:prstClr val="black"/>
                  </a:solidFill>
                </a:rPr>
                <a:t>Новая модель ГОБМП: </a:t>
              </a:r>
            </a:p>
            <a:p>
              <a:pPr algn="ctr"/>
              <a:r>
                <a:rPr lang="ru-RU" sz="1200" b="1" dirty="0">
                  <a:solidFill>
                    <a:prstClr val="black"/>
                  </a:solidFill>
                </a:rPr>
                <a:t>базовые медицинские услуги</a:t>
              </a:r>
            </a:p>
          </p:txBody>
        </p:sp>
      </p:grp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xmlns="" id="{57F50C1B-008A-44C2-B1B3-739C02E61B99}"/>
              </a:ext>
            </a:extLst>
          </p:cNvPr>
          <p:cNvGrpSpPr/>
          <p:nvPr/>
        </p:nvGrpSpPr>
        <p:grpSpPr>
          <a:xfrm>
            <a:off x="98221" y="1091666"/>
            <a:ext cx="8085432" cy="4548444"/>
            <a:chOff x="337541" y="1489226"/>
            <a:chExt cx="8085432" cy="2829921"/>
          </a:xfrm>
        </p:grpSpPr>
        <p:cxnSp>
          <p:nvCxnSpPr>
            <p:cNvPr id="5" name="Прямая со стрелкой 4">
              <a:extLst>
                <a:ext uri="{FF2B5EF4-FFF2-40B4-BE49-F238E27FC236}">
                  <a16:creationId xmlns:a16="http://schemas.microsoft.com/office/drawing/2014/main" xmlns="" id="{39DA5EF5-52D4-416C-A366-8999EDF82101}"/>
                </a:ext>
              </a:extLst>
            </p:cNvPr>
            <p:cNvCxnSpPr>
              <a:cxnSpLocks/>
            </p:cNvCxnSpPr>
            <p:nvPr/>
          </p:nvCxnSpPr>
          <p:spPr>
            <a:xfrm>
              <a:off x="337541" y="4319147"/>
              <a:ext cx="8085432" cy="0"/>
            </a:xfrm>
            <a:prstGeom prst="straightConnector1">
              <a:avLst/>
            </a:prstGeom>
            <a:ln w="63500">
              <a:solidFill>
                <a:srgbClr val="C00000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Прямоугольник 38">
              <a:extLst>
                <a:ext uri="{FF2B5EF4-FFF2-40B4-BE49-F238E27FC236}">
                  <a16:creationId xmlns:a16="http://schemas.microsoft.com/office/drawing/2014/main" xmlns="" id="{5ECCB523-4A2A-4DEF-9653-7EEDA12862F5}"/>
                </a:ext>
              </a:extLst>
            </p:cNvPr>
            <p:cNvSpPr/>
            <p:nvPr/>
          </p:nvSpPr>
          <p:spPr>
            <a:xfrm>
              <a:off x="1832034" y="3237463"/>
              <a:ext cx="3880802" cy="770078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dirty="0">
                  <a:solidFill>
                    <a:prstClr val="black"/>
                  </a:solidFill>
                </a:rPr>
                <a:t>ОСМС </a:t>
              </a:r>
            </a:p>
            <a:p>
              <a:pPr algn="ctr"/>
              <a:r>
                <a:rPr lang="ru-RU" sz="1400" b="1" dirty="0">
                  <a:solidFill>
                    <a:prstClr val="black"/>
                  </a:solidFill>
                </a:rPr>
                <a:t>(</a:t>
              </a:r>
              <a:r>
                <a:rPr lang="ru-RU" sz="1400" b="1" dirty="0">
                  <a:solidFill>
                    <a:prstClr val="black"/>
                  </a:solidFill>
                  <a:cs typeface="Arial" panose="020B0604020202020204" pitchFamily="34" charset="0"/>
                </a:rPr>
                <a:t>услуги сверх ГОБМП и новые услуги)</a:t>
              </a:r>
              <a:endParaRPr lang="ru-RU" sz="1400" b="1" i="1" dirty="0">
                <a:solidFill>
                  <a:srgbClr val="C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0" name="Прямоугольник 39">
              <a:extLst>
                <a:ext uri="{FF2B5EF4-FFF2-40B4-BE49-F238E27FC236}">
                  <a16:creationId xmlns:a16="http://schemas.microsoft.com/office/drawing/2014/main" xmlns="" id="{57FEC2AB-B9FB-4E73-8CD3-3F3D3CB2D324}"/>
                </a:ext>
              </a:extLst>
            </p:cNvPr>
            <p:cNvSpPr/>
            <p:nvPr/>
          </p:nvSpPr>
          <p:spPr>
            <a:xfrm>
              <a:off x="5999857" y="2307933"/>
              <a:ext cx="2099389" cy="770078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>
                  <a:solidFill>
                    <a:prstClr val="black"/>
                  </a:solidFill>
                </a:rPr>
                <a:t>Регулярное обновление перечней </a:t>
              </a:r>
            </a:p>
            <a:p>
              <a:pPr algn="ctr"/>
              <a:r>
                <a:rPr lang="ru-RU" sz="1400" b="1" dirty="0">
                  <a:solidFill>
                    <a:prstClr val="black"/>
                  </a:solidFill>
                </a:rPr>
                <a:t>ГОБМП и ОСМС </a:t>
              </a:r>
            </a:p>
          </p:txBody>
        </p:sp>
        <p:sp>
          <p:nvSpPr>
            <p:cNvPr id="44" name="Прямоугольник 43">
              <a:extLst>
                <a:ext uri="{FF2B5EF4-FFF2-40B4-BE49-F238E27FC236}">
                  <a16:creationId xmlns:a16="http://schemas.microsoft.com/office/drawing/2014/main" xmlns="" id="{DCCF76B6-300F-4C2E-9E64-CDC018FD077C}"/>
                </a:ext>
              </a:extLst>
            </p:cNvPr>
            <p:cNvSpPr/>
            <p:nvPr/>
          </p:nvSpPr>
          <p:spPr>
            <a:xfrm>
              <a:off x="1832034" y="2299540"/>
              <a:ext cx="3899751" cy="76957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lvl="1" algn="ctr"/>
              <a:r>
                <a:rPr lang="ru-RU" sz="1400" b="1" dirty="0">
                  <a:solidFill>
                    <a:prstClr val="black"/>
                  </a:solidFill>
                </a:rPr>
                <a:t>НОВАЯ МОДЕЛЬ ГОБМП (б</a:t>
              </a:r>
              <a:r>
                <a:rPr lang="ru-RU" sz="1400" b="1" dirty="0">
                  <a:solidFill>
                    <a:prstClr val="black"/>
                  </a:solidFill>
                  <a:cs typeface="Arial" panose="020B0604020202020204" pitchFamily="34" charset="0"/>
                </a:rPr>
                <a:t>азовые услуги)</a:t>
              </a:r>
            </a:p>
          </p:txBody>
        </p:sp>
        <p:sp>
          <p:nvSpPr>
            <p:cNvPr id="45" name="Прямоугольник 44">
              <a:extLst>
                <a:ext uri="{FF2B5EF4-FFF2-40B4-BE49-F238E27FC236}">
                  <a16:creationId xmlns:a16="http://schemas.microsoft.com/office/drawing/2014/main" xmlns="" id="{3D0FF3AE-BD4B-4C26-9139-F5ECA8974D64}"/>
                </a:ext>
              </a:extLst>
            </p:cNvPr>
            <p:cNvSpPr/>
            <p:nvPr/>
          </p:nvSpPr>
          <p:spPr>
            <a:xfrm>
              <a:off x="6003834" y="3243459"/>
              <a:ext cx="2095413" cy="767343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>
                  <a:solidFill>
                    <a:prstClr val="black"/>
                  </a:solidFill>
                </a:rPr>
                <a:t>СООПЛАТА </a:t>
              </a:r>
            </a:p>
            <a:p>
              <a:pPr algn="ctr"/>
              <a:r>
                <a:rPr lang="ru-RU" sz="1600" b="1" dirty="0">
                  <a:solidFill>
                    <a:prstClr val="black"/>
                  </a:solidFill>
                </a:rPr>
                <a:t>(ЛС, </a:t>
              </a:r>
              <a:r>
                <a:rPr lang="ru-RU" sz="1600" b="1">
                  <a:solidFill>
                    <a:prstClr val="black"/>
                  </a:solidFill>
                </a:rPr>
                <a:t>ИМН</a:t>
              </a:r>
              <a:r>
                <a:rPr lang="ru-RU" sz="1600" b="1" smtClean="0">
                  <a:solidFill>
                    <a:prstClr val="black"/>
                  </a:solidFill>
                </a:rPr>
                <a:t>,)</a:t>
              </a:r>
              <a:endParaRPr lang="ru-RU" sz="1600" b="1" dirty="0">
                <a:solidFill>
                  <a:prstClr val="black"/>
                </a:solidFill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xmlns="" id="{7594B1C0-E23B-4274-8CAB-C897C3E8FBF4}"/>
                </a:ext>
              </a:extLst>
            </p:cNvPr>
            <p:cNvSpPr txBox="1"/>
            <p:nvPr/>
          </p:nvSpPr>
          <p:spPr>
            <a:xfrm>
              <a:off x="723670" y="1489226"/>
              <a:ext cx="7546793" cy="2489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>
                  <a:solidFill>
                    <a:srgbClr val="C00000"/>
                  </a:solidFill>
                </a:rPr>
                <a:t>Одновременное введение новой модели ГОБМП и системы ОСМС</a:t>
              </a: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1274618" y="1968989"/>
            <a:ext cx="4550453" cy="2023468"/>
          </a:xfrm>
          <a:prstGeom prst="rect">
            <a:avLst/>
          </a:prstGeom>
          <a:noFill/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247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трелка вправо 2">
            <a:extLst>
              <a:ext uri="{FF2B5EF4-FFF2-40B4-BE49-F238E27FC236}">
                <a16:creationId xmlns:a16="http://schemas.microsoft.com/office/drawing/2014/main" xmlns="" id="{CE52381B-21F3-4769-B483-88EFE9FA874E}"/>
              </a:ext>
            </a:extLst>
          </p:cNvPr>
          <p:cNvSpPr/>
          <p:nvPr/>
        </p:nvSpPr>
        <p:spPr>
          <a:xfrm>
            <a:off x="3123894" y="3441876"/>
            <a:ext cx="482383" cy="254000"/>
          </a:xfrm>
          <a:prstGeom prst="right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36">
            <a:extLst>
              <a:ext uri="{FF2B5EF4-FFF2-40B4-BE49-F238E27FC236}">
                <a16:creationId xmlns:a16="http://schemas.microsoft.com/office/drawing/2014/main" xmlns="" id="{166D44D0-E0AF-4199-B88B-8F6ADB95D3EB}"/>
              </a:ext>
            </a:extLst>
          </p:cNvPr>
          <p:cNvSpPr/>
          <p:nvPr/>
        </p:nvSpPr>
        <p:spPr>
          <a:xfrm>
            <a:off x="3123895" y="5325380"/>
            <a:ext cx="482383" cy="254000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Номер слайда 12">
            <a:extLst>
              <a:ext uri="{FF2B5EF4-FFF2-40B4-BE49-F238E27FC236}">
                <a16:creationId xmlns:a16="http://schemas.microsoft.com/office/drawing/2014/main" xmlns="" id="{7681543E-574A-4891-8F5D-88D995EA3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B848-25CB-4F5B-98CF-42BC2B7957C3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xmlns="" id="{F185EB1A-76E1-4362-8EC8-25F2F0930325}"/>
              </a:ext>
            </a:extLst>
          </p:cNvPr>
          <p:cNvSpPr/>
          <p:nvPr/>
        </p:nvSpPr>
        <p:spPr>
          <a:xfrm>
            <a:off x="515461" y="841940"/>
            <a:ext cx="2608434" cy="1595008"/>
          </a:xfrm>
          <a:prstGeom prst="roundRect">
            <a:avLst/>
          </a:prstGeom>
          <a:solidFill>
            <a:srgbClr val="93CDDD"/>
          </a:solidFill>
          <a:ln>
            <a:noFill/>
          </a:ln>
          <a:effectLst/>
        </p:spPr>
        <p:style>
          <a:lnRef idx="2">
            <a:scrgbClr r="0" g="0" b="0"/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Arial Narrow" panose="020B0606020202030204" pitchFamily="34" charset="0"/>
                <a:cs typeface="Arial" charset="0"/>
              </a:rPr>
              <a:t>Первичная медико-санитарная помощь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66D15640-46B6-40F7-9F06-73BE270572D3}"/>
              </a:ext>
            </a:extLst>
          </p:cNvPr>
          <p:cNvSpPr/>
          <p:nvPr/>
        </p:nvSpPr>
        <p:spPr>
          <a:xfrm>
            <a:off x="3606277" y="855192"/>
            <a:ext cx="7964680" cy="1581756"/>
          </a:xfrm>
          <a:prstGeom prst="rect">
            <a:avLst/>
          </a:prstGeom>
          <a:solidFill>
            <a:srgbClr val="DBEEF4"/>
          </a:solidFill>
          <a:ln>
            <a:noFill/>
          </a:ln>
          <a:effectLst>
            <a:softEdge rad="25400"/>
          </a:effectLst>
        </p:spPr>
        <p:style>
          <a:lnRef idx="2">
            <a:scrgbClr r="0" g="0" b="0"/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10250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ПМСП полностью гарантируется в рамках ГОБМП</a:t>
            </a:r>
          </a:p>
          <a:p>
            <a:pPr marL="396000" indent="-285750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Базовые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 медицинские услуги для всех граждан </a:t>
            </a:r>
          </a:p>
          <a:p>
            <a:pPr marL="396000" indent="-285750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Целевые </a:t>
            </a:r>
            <a:r>
              <a:rPr lang="ru-RU" sz="16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скрининги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  <a:p>
            <a:pPr marL="39600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Наблюдение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беременных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, патронаж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детей</a:t>
            </a:r>
          </a:p>
          <a:p>
            <a:pPr marL="39600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Динамическое наблюдение населения с хроническими и социально-значимыми заболеваниями </a:t>
            </a:r>
            <a:endParaRPr lang="en-US" sz="16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7" name="Прямоугольник: скругленные углы 18">
            <a:extLst>
              <a:ext uri="{FF2B5EF4-FFF2-40B4-BE49-F238E27FC236}">
                <a16:creationId xmlns:a16="http://schemas.microsoft.com/office/drawing/2014/main" xmlns="" id="{F185EB1A-76E1-4362-8EC8-25F2F0930325}"/>
              </a:ext>
            </a:extLst>
          </p:cNvPr>
          <p:cNvSpPr/>
          <p:nvPr/>
        </p:nvSpPr>
        <p:spPr>
          <a:xfrm>
            <a:off x="515461" y="2783430"/>
            <a:ext cx="2608434" cy="3572922"/>
          </a:xfrm>
          <a:prstGeom prst="roundRect">
            <a:avLst/>
          </a:prstGeom>
          <a:solidFill>
            <a:srgbClr val="93CDDD"/>
          </a:solidFill>
          <a:ln>
            <a:noFill/>
          </a:ln>
          <a:effectLst/>
        </p:spPr>
        <p:style>
          <a:lnRef idx="2">
            <a:scrgbClr r="0" g="0" b="0"/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  <a:cs typeface="Arial" charset="0"/>
              </a:rPr>
              <a:t>Консультативно-диагностическая помощь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66D15640-46B6-40F7-9F06-73BE270572D3}"/>
              </a:ext>
            </a:extLst>
          </p:cNvPr>
          <p:cNvSpPr/>
          <p:nvPr/>
        </p:nvSpPr>
        <p:spPr>
          <a:xfrm>
            <a:off x="3606277" y="2783430"/>
            <a:ext cx="7964680" cy="1824891"/>
          </a:xfrm>
          <a:prstGeom prst="rect">
            <a:avLst/>
          </a:prstGeom>
          <a:solidFill>
            <a:srgbClr val="DBEEF4"/>
          </a:solidFill>
          <a:ln>
            <a:noFill/>
          </a:ln>
          <a:effectLst>
            <a:softEdge rad="25400"/>
          </a:effectLst>
        </p:spPr>
        <p:style>
          <a:lnRef idx="2">
            <a:scrgbClr r="0" g="0" b="0"/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10250">
              <a:spcBef>
                <a:spcPts val="1200"/>
              </a:spcBef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КДП в рамках ГОБМП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: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Постановка диагноза заболевания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, подлежащего динамическому наблюдению или социально значимого заболевания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Для динамического наблюдения 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больных с хроническими заболеваниями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Дорогостоящие услуги 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для социально-уязвимых групп населения </a:t>
            </a:r>
            <a:r>
              <a:rPr lang="ru-RU" sz="1600" i="1" dirty="0">
                <a:solidFill>
                  <a:schemeClr val="tx1"/>
                </a:solidFill>
                <a:latin typeface="Arial Narrow" panose="020B0606020202030204" pitchFamily="34" charset="0"/>
              </a:rPr>
              <a:t>(молекулярно-генетическое исследование беременных, диагностика наследственных и </a:t>
            </a:r>
            <a:r>
              <a:rPr lang="ru-RU" sz="1600" i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орфанных</a:t>
            </a:r>
            <a:r>
              <a:rPr lang="ru-RU" sz="1600" i="1" dirty="0">
                <a:solidFill>
                  <a:schemeClr val="tx1"/>
                </a:solidFill>
                <a:latin typeface="Arial Narrow" panose="020B0606020202030204" pitchFamily="34" charset="0"/>
              </a:rPr>
              <a:t> заболеваний)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66D15640-46B6-40F7-9F06-73BE270572D3}"/>
              </a:ext>
            </a:extLst>
          </p:cNvPr>
          <p:cNvSpPr/>
          <p:nvPr/>
        </p:nvSpPr>
        <p:spPr>
          <a:xfrm>
            <a:off x="3606277" y="4719764"/>
            <a:ext cx="7964680" cy="1636587"/>
          </a:xfrm>
          <a:prstGeom prst="rect">
            <a:avLst/>
          </a:prstGeom>
          <a:solidFill>
            <a:srgbClr val="FCD5B5"/>
          </a:solidFill>
          <a:ln>
            <a:noFill/>
          </a:ln>
          <a:effectLst>
            <a:softEdge rad="25400"/>
          </a:effectLst>
        </p:spPr>
        <p:style>
          <a:lnRef idx="2">
            <a:scrgbClr r="0" g="0" b="0"/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10250">
              <a:spcBef>
                <a:spcPts val="1200"/>
              </a:spcBef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КДП в рамках ОСМС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: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Профилактический специализированный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осмотр здоровых 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взрослых и детей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Стоматология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 для детей до 18 лет, инвалидов, пенсионеров, многодетных матерей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Прием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 специалистов </a:t>
            </a:r>
            <a:r>
              <a:rPr lang="ru-RU" sz="1600" i="1" dirty="0">
                <a:solidFill>
                  <a:schemeClr val="tx1"/>
                </a:solidFill>
                <a:latin typeface="Arial Narrow" panose="020B0606020202030204" pitchFamily="34" charset="0"/>
              </a:rPr>
              <a:t>(35 профилей)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,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исследования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 и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диагностика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sz="1600" i="1" dirty="0">
                <a:solidFill>
                  <a:schemeClr val="tx1"/>
                </a:solidFill>
                <a:latin typeface="Arial Narrow" panose="020B0606020202030204" pitchFamily="34" charset="0"/>
              </a:rPr>
              <a:t>(228 услуг)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Расширенный 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перечень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хронических заболеваний, подлежащих динамическому наблюдению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Лабораторная диагностика, в </a:t>
            </a:r>
            <a:r>
              <a:rPr lang="ru-RU" sz="1600" dirty="0" err="1">
                <a:solidFill>
                  <a:schemeClr val="tx1"/>
                </a:solidFill>
                <a:latin typeface="Arial Narrow" panose="020B0606020202030204" pitchFamily="34" charset="0"/>
              </a:rPr>
              <a:t>т.ч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.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дорогостоящие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26" name="Заголовок 1">
            <a:extLst>
              <a:ext uri="{FF2B5EF4-FFF2-40B4-BE49-F238E27FC236}">
                <a16:creationId xmlns:a16="http://schemas.microsoft.com/office/drawing/2014/main" xmlns="" id="{249C6C52-8AA5-4BCF-B36B-27DFBF215ECA}"/>
              </a:ext>
            </a:extLst>
          </p:cNvPr>
          <p:cNvSpPr txBox="1">
            <a:spLocks/>
          </p:cNvSpPr>
          <p:nvPr/>
        </p:nvSpPr>
        <p:spPr>
          <a:xfrm>
            <a:off x="407416" y="197906"/>
            <a:ext cx="10434165" cy="4789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rgbClr val="002673"/>
                </a:solidFill>
                <a:cs typeface="Arial" charset="0"/>
              </a:rPr>
              <a:t> </a:t>
            </a:r>
            <a:r>
              <a:rPr lang="ru-RU" sz="2400" b="1" dirty="0">
                <a:solidFill>
                  <a:srgbClr val="002673"/>
                </a:solidFill>
                <a:latin typeface="Arial Narrow" panose="020B0606020202030204" pitchFamily="34" charset="0"/>
                <a:cs typeface="Arial" charset="0"/>
              </a:rPr>
              <a:t>Новая модель ГОБМП и пакет ОСМС</a:t>
            </a:r>
            <a:endParaRPr lang="ru-RU" sz="2400" i="1" dirty="0">
              <a:solidFill>
                <a:srgbClr val="002673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471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трелка вправо 2">
            <a:extLst>
              <a:ext uri="{FF2B5EF4-FFF2-40B4-BE49-F238E27FC236}">
                <a16:creationId xmlns:a16="http://schemas.microsoft.com/office/drawing/2014/main" xmlns="" id="{CE52381B-21F3-4769-B483-88EFE9FA874E}"/>
              </a:ext>
            </a:extLst>
          </p:cNvPr>
          <p:cNvSpPr/>
          <p:nvPr/>
        </p:nvSpPr>
        <p:spPr>
          <a:xfrm>
            <a:off x="3123894" y="1491742"/>
            <a:ext cx="482383" cy="254000"/>
          </a:xfrm>
          <a:prstGeom prst="right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36">
            <a:extLst>
              <a:ext uri="{FF2B5EF4-FFF2-40B4-BE49-F238E27FC236}">
                <a16:creationId xmlns:a16="http://schemas.microsoft.com/office/drawing/2014/main" xmlns="" id="{166D44D0-E0AF-4199-B88B-8F6ADB95D3EB}"/>
              </a:ext>
            </a:extLst>
          </p:cNvPr>
          <p:cNvSpPr/>
          <p:nvPr/>
        </p:nvSpPr>
        <p:spPr>
          <a:xfrm>
            <a:off x="3123895" y="2333848"/>
            <a:ext cx="482383" cy="254000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Номер слайда 12">
            <a:extLst>
              <a:ext uri="{FF2B5EF4-FFF2-40B4-BE49-F238E27FC236}">
                <a16:creationId xmlns:a16="http://schemas.microsoft.com/office/drawing/2014/main" xmlns="" id="{7681543E-574A-4891-8F5D-88D995EA3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B848-25CB-4F5B-98CF-42BC2B7957C3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17" name="Прямоугольник: скругленные углы 18">
            <a:extLst>
              <a:ext uri="{FF2B5EF4-FFF2-40B4-BE49-F238E27FC236}">
                <a16:creationId xmlns:a16="http://schemas.microsoft.com/office/drawing/2014/main" xmlns="" id="{F185EB1A-76E1-4362-8EC8-25F2F0930325}"/>
              </a:ext>
            </a:extLst>
          </p:cNvPr>
          <p:cNvSpPr/>
          <p:nvPr/>
        </p:nvSpPr>
        <p:spPr>
          <a:xfrm>
            <a:off x="515461" y="852064"/>
            <a:ext cx="2608434" cy="2007250"/>
          </a:xfrm>
          <a:prstGeom prst="roundRect">
            <a:avLst/>
          </a:prstGeom>
          <a:solidFill>
            <a:srgbClr val="93CDDD"/>
          </a:solidFill>
          <a:ln>
            <a:noFill/>
          </a:ln>
          <a:effectLst/>
        </p:spPr>
        <p:style>
          <a:lnRef idx="2">
            <a:scrgbClr r="0" g="0" b="0"/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  <a:cs typeface="Arial" charset="0"/>
              </a:rPr>
              <a:t>Амбулаторное лекарственное обеспечение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66D15640-46B6-40F7-9F06-73BE270572D3}"/>
              </a:ext>
            </a:extLst>
          </p:cNvPr>
          <p:cNvSpPr/>
          <p:nvPr/>
        </p:nvSpPr>
        <p:spPr>
          <a:xfrm>
            <a:off x="3606277" y="852064"/>
            <a:ext cx="7964680" cy="1354107"/>
          </a:xfrm>
          <a:prstGeom prst="rect">
            <a:avLst/>
          </a:prstGeom>
          <a:solidFill>
            <a:srgbClr val="DBEEF4"/>
          </a:solidFill>
          <a:ln>
            <a:noFill/>
          </a:ln>
          <a:effectLst>
            <a:softEdge rad="25400"/>
          </a:effectLst>
        </p:spPr>
        <p:style>
          <a:lnRef idx="2">
            <a:scrgbClr r="0" g="0" b="0"/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10250">
              <a:spcBef>
                <a:spcPts val="1200"/>
              </a:spcBef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АЛО в рамках ГОБМП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: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Лечение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хронических 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заболеваний, подлежащих динамическому наблюдению </a:t>
            </a:r>
            <a:r>
              <a:rPr lang="ru-RU" sz="1600" i="1" dirty="0">
                <a:solidFill>
                  <a:schemeClr val="tx1"/>
                </a:solidFill>
                <a:latin typeface="Arial Narrow" panose="020B0606020202030204" pitchFamily="34" charset="0"/>
              </a:rPr>
              <a:t>(25 групп заболеваний)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Лечение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социально-значимых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 заболеваний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Обеспечение специализированным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питанием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66D15640-46B6-40F7-9F06-73BE270572D3}"/>
              </a:ext>
            </a:extLst>
          </p:cNvPr>
          <p:cNvSpPr/>
          <p:nvPr/>
        </p:nvSpPr>
        <p:spPr>
          <a:xfrm>
            <a:off x="3606277" y="2192919"/>
            <a:ext cx="7964680" cy="653143"/>
          </a:xfrm>
          <a:prstGeom prst="rect">
            <a:avLst/>
          </a:prstGeom>
          <a:solidFill>
            <a:srgbClr val="FCD5B5"/>
          </a:solidFill>
          <a:ln>
            <a:noFill/>
          </a:ln>
          <a:effectLst>
            <a:softEdge rad="25400"/>
          </a:effectLst>
        </p:spPr>
        <p:style>
          <a:lnRef idx="2">
            <a:scrgbClr r="0" g="0" b="0"/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10250">
              <a:spcBef>
                <a:spcPts val="1200"/>
              </a:spcBef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АЛО в рамках ОСМС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: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342900" lvl="1" indent="-342900">
              <a:spcBef>
                <a:spcPts val="0"/>
              </a:spcBef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Лечение заболеваний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сверх ГОБМП</a:t>
            </a:r>
            <a:endParaRPr lang="ru-RU" sz="16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26" name="Заголовок 1">
            <a:extLst>
              <a:ext uri="{FF2B5EF4-FFF2-40B4-BE49-F238E27FC236}">
                <a16:creationId xmlns:a16="http://schemas.microsoft.com/office/drawing/2014/main" xmlns="" id="{249C6C52-8AA5-4BCF-B36B-27DFBF215ECA}"/>
              </a:ext>
            </a:extLst>
          </p:cNvPr>
          <p:cNvSpPr txBox="1">
            <a:spLocks/>
          </p:cNvSpPr>
          <p:nvPr/>
        </p:nvSpPr>
        <p:spPr>
          <a:xfrm>
            <a:off x="407416" y="197906"/>
            <a:ext cx="10434165" cy="4789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rgbClr val="002673"/>
                </a:solidFill>
                <a:cs typeface="Arial" charset="0"/>
              </a:rPr>
              <a:t> </a:t>
            </a:r>
            <a:r>
              <a:rPr lang="ru-RU" sz="2400" b="1" dirty="0">
                <a:solidFill>
                  <a:srgbClr val="002673"/>
                </a:solidFill>
                <a:latin typeface="Arial Narrow" panose="020B0606020202030204" pitchFamily="34" charset="0"/>
                <a:cs typeface="Arial" charset="0"/>
              </a:rPr>
              <a:t>Новая модель ГОБМП и пакет ОСМС</a:t>
            </a:r>
            <a:endParaRPr lang="ru-RU" sz="2400" i="1" dirty="0">
              <a:solidFill>
                <a:srgbClr val="002673"/>
              </a:solidFill>
              <a:cs typeface="Arial" charset="0"/>
            </a:endParaRPr>
          </a:p>
        </p:txBody>
      </p:sp>
      <p:sp>
        <p:nvSpPr>
          <p:cNvPr id="9" name="Прямоугольник: скругленные углы 18">
            <a:extLst>
              <a:ext uri="{FF2B5EF4-FFF2-40B4-BE49-F238E27FC236}">
                <a16:creationId xmlns:a16="http://schemas.microsoft.com/office/drawing/2014/main" xmlns="" id="{F185EB1A-76E1-4362-8EC8-25F2F0930325}"/>
              </a:ext>
            </a:extLst>
          </p:cNvPr>
          <p:cNvSpPr/>
          <p:nvPr/>
        </p:nvSpPr>
        <p:spPr>
          <a:xfrm>
            <a:off x="526904" y="3034562"/>
            <a:ext cx="2608434" cy="3321787"/>
          </a:xfrm>
          <a:prstGeom prst="roundRect">
            <a:avLst/>
          </a:prstGeom>
          <a:solidFill>
            <a:srgbClr val="93CDDD"/>
          </a:solidFill>
          <a:ln>
            <a:noFill/>
          </a:ln>
          <a:effectLst/>
        </p:spPr>
        <p:style>
          <a:lnRef idx="2">
            <a:scrgbClr r="0" g="0" b="0"/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 err="1">
                <a:solidFill>
                  <a:schemeClr val="tx1"/>
                </a:solidFill>
                <a:latin typeface="Arial Narrow" panose="020B0606020202030204" pitchFamily="34" charset="0"/>
                <a:cs typeface="Arial" charset="0"/>
              </a:rPr>
              <a:t>Стационаро</a:t>
            </a:r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  <a:cs typeface="Arial" charset="0"/>
              </a:rPr>
              <a:t>-замещающая помощь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66D15640-46B6-40F7-9F06-73BE270572D3}"/>
              </a:ext>
            </a:extLst>
          </p:cNvPr>
          <p:cNvSpPr/>
          <p:nvPr/>
        </p:nvSpPr>
        <p:spPr>
          <a:xfrm>
            <a:off x="3617720" y="3034563"/>
            <a:ext cx="7964680" cy="1833078"/>
          </a:xfrm>
          <a:prstGeom prst="rect">
            <a:avLst/>
          </a:prstGeom>
          <a:solidFill>
            <a:srgbClr val="DBEEF4"/>
          </a:solidFill>
          <a:ln>
            <a:noFill/>
          </a:ln>
          <a:effectLst>
            <a:softEdge rad="25400"/>
          </a:effectLst>
        </p:spPr>
        <p:style>
          <a:lnRef idx="2">
            <a:scrgbClr r="0" g="0" b="0"/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10250">
              <a:spcBef>
                <a:spcPts val="1200"/>
              </a:spcBef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СЗП в рамках ГОБМП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: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Лечение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основных хронических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 заболеваний, подлежащих динамическому наблюдению </a:t>
            </a:r>
            <a:r>
              <a:rPr lang="ru-RU" sz="1600" i="1" dirty="0">
                <a:solidFill>
                  <a:schemeClr val="tx1"/>
                </a:solidFill>
                <a:latin typeface="Arial Narrow" panose="020B0606020202030204" pitchFamily="34" charset="0"/>
              </a:rPr>
              <a:t>(25 групп заболеваний)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Лечение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социально-значимых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 заболеваний  </a:t>
            </a:r>
            <a:r>
              <a:rPr lang="ru-RU" sz="1600" i="1" dirty="0">
                <a:solidFill>
                  <a:schemeClr val="tx1"/>
                </a:solidFill>
                <a:latin typeface="Arial Narrow" panose="020B0606020202030204" pitchFamily="34" charset="0"/>
              </a:rPr>
              <a:t>(туберкулез, ВИЧ-инфекция, психические расстройства и расстройства поведения, злокачественные новообразования)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Гемодиализ, </a:t>
            </a:r>
            <a:r>
              <a:rPr lang="ru-RU" sz="1600" dirty="0" err="1">
                <a:solidFill>
                  <a:schemeClr val="tx1"/>
                </a:solidFill>
                <a:latin typeface="Arial Narrow" panose="020B0606020202030204" pitchFamily="34" charset="0"/>
              </a:rPr>
              <a:t>перитонеальный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диализ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Помощь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в приемных отделениях 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круглосуточных стационаров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66D15640-46B6-40F7-9F06-73BE270572D3}"/>
              </a:ext>
            </a:extLst>
          </p:cNvPr>
          <p:cNvSpPr/>
          <p:nvPr/>
        </p:nvSpPr>
        <p:spPr>
          <a:xfrm>
            <a:off x="3617719" y="4871323"/>
            <a:ext cx="7953237" cy="1488709"/>
          </a:xfrm>
          <a:prstGeom prst="rect">
            <a:avLst/>
          </a:prstGeom>
          <a:solidFill>
            <a:srgbClr val="FCD5B5"/>
          </a:solidFill>
          <a:ln>
            <a:noFill/>
          </a:ln>
          <a:effectLst>
            <a:softEdge rad="25400"/>
          </a:effectLst>
        </p:spPr>
        <p:style>
          <a:lnRef idx="2">
            <a:scrgbClr r="0" g="0" b="0"/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10250">
              <a:spcBef>
                <a:spcPts val="1200"/>
              </a:spcBef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СЗТ в рамках ОСМС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: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Лечение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острых и хронических 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заболеваний, в </a:t>
            </a:r>
            <a:r>
              <a:rPr lang="ru-RU" sz="1600" dirty="0" err="1">
                <a:solidFill>
                  <a:schemeClr val="tx1"/>
                </a:solidFill>
                <a:latin typeface="Arial Narrow" panose="020B0606020202030204" pitchFamily="34" charset="0"/>
              </a:rPr>
              <a:t>т.ч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.: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Лечение заболеваний для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преимущественного лечения 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в дневном стационаре, по перечню, определенному МЗ РК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Плановые амбулаторные 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хирургические операции и манипуляции, по перечню заболеваний преимущественного лечения в дневном стационаре, определенному МЗ РК</a:t>
            </a:r>
          </a:p>
        </p:txBody>
      </p:sp>
      <p:sp>
        <p:nvSpPr>
          <p:cNvPr id="15" name="Стрелка вправо 2">
            <a:extLst>
              <a:ext uri="{FF2B5EF4-FFF2-40B4-BE49-F238E27FC236}">
                <a16:creationId xmlns:a16="http://schemas.microsoft.com/office/drawing/2014/main" xmlns="" id="{CE52381B-21F3-4769-B483-88EFE9FA874E}"/>
              </a:ext>
            </a:extLst>
          </p:cNvPr>
          <p:cNvSpPr/>
          <p:nvPr/>
        </p:nvSpPr>
        <p:spPr>
          <a:xfrm>
            <a:off x="3135336" y="3828979"/>
            <a:ext cx="482383" cy="254000"/>
          </a:xfrm>
          <a:prstGeom prst="right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36">
            <a:extLst>
              <a:ext uri="{FF2B5EF4-FFF2-40B4-BE49-F238E27FC236}">
                <a16:creationId xmlns:a16="http://schemas.microsoft.com/office/drawing/2014/main" xmlns="" id="{166D44D0-E0AF-4199-B88B-8F6ADB95D3EB}"/>
              </a:ext>
            </a:extLst>
          </p:cNvPr>
          <p:cNvSpPr/>
          <p:nvPr/>
        </p:nvSpPr>
        <p:spPr>
          <a:xfrm>
            <a:off x="3135337" y="5399220"/>
            <a:ext cx="482383" cy="254000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7154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Номер слайда 12">
            <a:extLst>
              <a:ext uri="{FF2B5EF4-FFF2-40B4-BE49-F238E27FC236}">
                <a16:creationId xmlns:a16="http://schemas.microsoft.com/office/drawing/2014/main" xmlns="" id="{7681543E-574A-4891-8F5D-88D995EA3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3B848-25CB-4F5B-98CF-42BC2B7957C3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17" name="Прямоугольник: скругленные углы 18">
            <a:extLst>
              <a:ext uri="{FF2B5EF4-FFF2-40B4-BE49-F238E27FC236}">
                <a16:creationId xmlns:a16="http://schemas.microsoft.com/office/drawing/2014/main" xmlns="" id="{F185EB1A-76E1-4362-8EC8-25F2F0930325}"/>
              </a:ext>
            </a:extLst>
          </p:cNvPr>
          <p:cNvSpPr/>
          <p:nvPr/>
        </p:nvSpPr>
        <p:spPr>
          <a:xfrm>
            <a:off x="515461" y="852064"/>
            <a:ext cx="2608434" cy="2007250"/>
          </a:xfrm>
          <a:prstGeom prst="roundRect">
            <a:avLst/>
          </a:prstGeom>
          <a:solidFill>
            <a:srgbClr val="93CDDD"/>
          </a:solidFill>
          <a:ln>
            <a:noFill/>
          </a:ln>
          <a:effectLst/>
        </p:spPr>
        <p:style>
          <a:lnRef idx="2">
            <a:scrgbClr r="0" g="0" b="0"/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  <a:cs typeface="Arial" charset="0"/>
              </a:rPr>
              <a:t>Стационарная помощь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66D15640-46B6-40F7-9F06-73BE270572D3}"/>
              </a:ext>
            </a:extLst>
          </p:cNvPr>
          <p:cNvSpPr/>
          <p:nvPr/>
        </p:nvSpPr>
        <p:spPr>
          <a:xfrm>
            <a:off x="3606277" y="852064"/>
            <a:ext cx="7964680" cy="1313462"/>
          </a:xfrm>
          <a:prstGeom prst="rect">
            <a:avLst/>
          </a:prstGeom>
          <a:solidFill>
            <a:srgbClr val="DBEEF4"/>
          </a:solidFill>
          <a:ln>
            <a:noFill/>
          </a:ln>
          <a:effectLst>
            <a:softEdge rad="25400"/>
          </a:effectLst>
        </p:spPr>
        <p:style>
          <a:lnRef idx="2">
            <a:scrgbClr r="0" g="0" b="0"/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10250">
              <a:spcBef>
                <a:spcPts val="1200"/>
              </a:spcBef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Стационарная помощь в рамках ГОБМП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: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По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экстренным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 показаниям для всех граждан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Основные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хронические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 заболевания, подлежащих динамическому наблюдению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Социально-значимые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 заболевания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Лечение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инфекционных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 заболеваний, представляющих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опасность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 для окружающих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66D15640-46B6-40F7-9F06-73BE270572D3}"/>
              </a:ext>
            </a:extLst>
          </p:cNvPr>
          <p:cNvSpPr/>
          <p:nvPr/>
        </p:nvSpPr>
        <p:spPr>
          <a:xfrm>
            <a:off x="3606276" y="2152275"/>
            <a:ext cx="7964680" cy="693788"/>
          </a:xfrm>
          <a:prstGeom prst="rect">
            <a:avLst/>
          </a:prstGeom>
          <a:solidFill>
            <a:srgbClr val="FCD5B5"/>
          </a:solidFill>
          <a:ln>
            <a:noFill/>
          </a:ln>
          <a:effectLst>
            <a:softEdge rad="25400"/>
          </a:effectLst>
        </p:spPr>
        <p:style>
          <a:lnRef idx="2">
            <a:scrgbClr r="0" g="0" b="0"/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10250">
              <a:spcBef>
                <a:spcPts val="1200"/>
              </a:spcBef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Стационарная помощь в рамках ОСМС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: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Плановая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 госпитализация в стационар по показаниям</a:t>
            </a:r>
          </a:p>
        </p:txBody>
      </p:sp>
      <p:sp>
        <p:nvSpPr>
          <p:cNvPr id="26" name="Заголовок 1">
            <a:extLst>
              <a:ext uri="{FF2B5EF4-FFF2-40B4-BE49-F238E27FC236}">
                <a16:creationId xmlns:a16="http://schemas.microsoft.com/office/drawing/2014/main" xmlns="" id="{249C6C52-8AA5-4BCF-B36B-27DFBF215ECA}"/>
              </a:ext>
            </a:extLst>
          </p:cNvPr>
          <p:cNvSpPr txBox="1">
            <a:spLocks/>
          </p:cNvSpPr>
          <p:nvPr/>
        </p:nvSpPr>
        <p:spPr>
          <a:xfrm>
            <a:off x="407416" y="197906"/>
            <a:ext cx="10434165" cy="4789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rgbClr val="002673"/>
                </a:solidFill>
                <a:cs typeface="Arial" charset="0"/>
              </a:rPr>
              <a:t> </a:t>
            </a:r>
            <a:r>
              <a:rPr lang="ru-RU" sz="2400" b="1" dirty="0">
                <a:solidFill>
                  <a:srgbClr val="002673"/>
                </a:solidFill>
                <a:latin typeface="Arial Narrow" panose="020B0606020202030204" pitchFamily="34" charset="0"/>
                <a:cs typeface="Arial" charset="0"/>
              </a:rPr>
              <a:t>Новая модель ГОБМП и пакет ОСМС</a:t>
            </a:r>
            <a:endParaRPr lang="ru-RU" sz="2400" i="1" dirty="0">
              <a:solidFill>
                <a:srgbClr val="002673"/>
              </a:solidFill>
              <a:cs typeface="Arial" charset="0"/>
            </a:endParaRPr>
          </a:p>
        </p:txBody>
      </p:sp>
      <p:sp>
        <p:nvSpPr>
          <p:cNvPr id="9" name="Прямоугольник: скругленные углы 18">
            <a:extLst>
              <a:ext uri="{FF2B5EF4-FFF2-40B4-BE49-F238E27FC236}">
                <a16:creationId xmlns:a16="http://schemas.microsoft.com/office/drawing/2014/main" xmlns="" id="{F185EB1A-76E1-4362-8EC8-25F2F0930325}"/>
              </a:ext>
            </a:extLst>
          </p:cNvPr>
          <p:cNvSpPr/>
          <p:nvPr/>
        </p:nvSpPr>
        <p:spPr>
          <a:xfrm>
            <a:off x="526904" y="3106683"/>
            <a:ext cx="2608434" cy="2442210"/>
          </a:xfrm>
          <a:prstGeom prst="roundRect">
            <a:avLst/>
          </a:prstGeom>
          <a:solidFill>
            <a:srgbClr val="93CDDD"/>
          </a:solidFill>
          <a:ln>
            <a:noFill/>
          </a:ln>
          <a:effectLst/>
        </p:spPr>
        <p:style>
          <a:lnRef idx="2">
            <a:scrgbClr r="0" g="0" b="0"/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Arial Narrow" panose="020B0606020202030204" pitchFamily="34" charset="0"/>
                <a:cs typeface="Arial" charset="0"/>
              </a:rPr>
              <a:t>Паллиативная помощь, восстановительное лечение и медицинская реабилитация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66D15640-46B6-40F7-9F06-73BE270572D3}"/>
              </a:ext>
            </a:extLst>
          </p:cNvPr>
          <p:cNvSpPr/>
          <p:nvPr/>
        </p:nvSpPr>
        <p:spPr>
          <a:xfrm>
            <a:off x="3606276" y="3114764"/>
            <a:ext cx="7964680" cy="1276807"/>
          </a:xfrm>
          <a:prstGeom prst="rect">
            <a:avLst/>
          </a:prstGeom>
          <a:solidFill>
            <a:srgbClr val="DBEEF4"/>
          </a:solidFill>
          <a:ln>
            <a:noFill/>
          </a:ln>
          <a:effectLst>
            <a:softEdge rad="25400"/>
          </a:effectLst>
        </p:spPr>
        <p:style>
          <a:lnRef idx="2">
            <a:scrgbClr r="0" g="0" b="0"/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10250">
              <a:spcBef>
                <a:spcPts val="1200"/>
              </a:spcBef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Медицинская реабилитация и паллиативная помощь рамках ГОБМП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: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Медицинская реабилитация лицам,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перенесшим туберкулез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Паллиативная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 помощь </a:t>
            </a:r>
            <a:r>
              <a:rPr lang="ru-RU" sz="1600" i="1" dirty="0">
                <a:solidFill>
                  <a:schemeClr val="tx1"/>
                </a:solidFill>
                <a:latin typeface="Arial Narrow" panose="020B0606020202030204" pitchFamily="34" charset="0"/>
              </a:rPr>
              <a:t>(туберкулез, онкология, хронические заболевания в терминальной стадии, лицам неспособным к самообслуживанию, нуждающимся в постоянном уходе)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66D15640-46B6-40F7-9F06-73BE270572D3}"/>
              </a:ext>
            </a:extLst>
          </p:cNvPr>
          <p:cNvSpPr/>
          <p:nvPr/>
        </p:nvSpPr>
        <p:spPr>
          <a:xfrm>
            <a:off x="3606276" y="4378319"/>
            <a:ext cx="7953237" cy="1128747"/>
          </a:xfrm>
          <a:prstGeom prst="rect">
            <a:avLst/>
          </a:prstGeom>
          <a:solidFill>
            <a:srgbClr val="FCD5B5"/>
          </a:solidFill>
          <a:ln>
            <a:noFill/>
          </a:ln>
          <a:effectLst>
            <a:softEdge rad="25400"/>
          </a:effectLst>
        </p:spPr>
        <p:style>
          <a:lnRef idx="2">
            <a:scrgbClr r="0" g="0" b="0"/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10250">
              <a:spcBef>
                <a:spcPts val="1200"/>
              </a:spcBef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Медицинская реабилитация в рамках ОСМС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: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Медицинская реабилитация (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2 и 3 этап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) взрослым и детям в специализированных центрах </a:t>
            </a:r>
            <a:r>
              <a:rPr lang="ru-RU" sz="1600" i="1" dirty="0">
                <a:solidFill>
                  <a:schemeClr val="tx1"/>
                </a:solidFill>
                <a:latin typeface="Arial Narrow" panose="020B0606020202030204" pitchFamily="34" charset="0"/>
              </a:rPr>
              <a:t>(отделениях реабилитации) </a:t>
            </a:r>
          </a:p>
          <a:p>
            <a:pPr marL="342900" indent="-342900">
              <a:buAutoNum type="arabicPeriod"/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Медицинская реабилитация </a:t>
            </a:r>
            <a:r>
              <a:rPr lang="ru-RU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для детей и инвалидов</a:t>
            </a: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, в амбулаторных условиях и санаториях</a:t>
            </a:r>
            <a:endParaRPr lang="ru-RU" sz="1600" i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Стрелка вправо 2">
            <a:extLst>
              <a:ext uri="{FF2B5EF4-FFF2-40B4-BE49-F238E27FC236}">
                <a16:creationId xmlns:a16="http://schemas.microsoft.com/office/drawing/2014/main" xmlns="" id="{CE52381B-21F3-4769-B483-88EFE9FA874E}"/>
              </a:ext>
            </a:extLst>
          </p:cNvPr>
          <p:cNvSpPr/>
          <p:nvPr/>
        </p:nvSpPr>
        <p:spPr>
          <a:xfrm>
            <a:off x="3123894" y="1491742"/>
            <a:ext cx="482383" cy="254000"/>
          </a:xfrm>
          <a:prstGeom prst="right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36">
            <a:extLst>
              <a:ext uri="{FF2B5EF4-FFF2-40B4-BE49-F238E27FC236}">
                <a16:creationId xmlns:a16="http://schemas.microsoft.com/office/drawing/2014/main" xmlns="" id="{166D44D0-E0AF-4199-B88B-8F6ADB95D3EB}"/>
              </a:ext>
            </a:extLst>
          </p:cNvPr>
          <p:cNvSpPr/>
          <p:nvPr/>
        </p:nvSpPr>
        <p:spPr>
          <a:xfrm>
            <a:off x="3123895" y="2333848"/>
            <a:ext cx="482383" cy="254000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2">
            <a:extLst>
              <a:ext uri="{FF2B5EF4-FFF2-40B4-BE49-F238E27FC236}">
                <a16:creationId xmlns:a16="http://schemas.microsoft.com/office/drawing/2014/main" xmlns="" id="{CE52381B-21F3-4769-B483-88EFE9FA874E}"/>
              </a:ext>
            </a:extLst>
          </p:cNvPr>
          <p:cNvSpPr/>
          <p:nvPr/>
        </p:nvSpPr>
        <p:spPr>
          <a:xfrm>
            <a:off x="3135336" y="3619429"/>
            <a:ext cx="482383" cy="254000"/>
          </a:xfrm>
          <a:prstGeom prst="right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36">
            <a:extLst>
              <a:ext uri="{FF2B5EF4-FFF2-40B4-BE49-F238E27FC236}">
                <a16:creationId xmlns:a16="http://schemas.microsoft.com/office/drawing/2014/main" xmlns="" id="{166D44D0-E0AF-4199-B88B-8F6ADB95D3EB}"/>
              </a:ext>
            </a:extLst>
          </p:cNvPr>
          <p:cNvSpPr/>
          <p:nvPr/>
        </p:nvSpPr>
        <p:spPr>
          <a:xfrm>
            <a:off x="3123894" y="4778010"/>
            <a:ext cx="482383" cy="254000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046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1">
            <a:extLst>
              <a:ext uri="{FF2B5EF4-FFF2-40B4-BE49-F238E27FC236}">
                <a16:creationId xmlns:a16="http://schemas.microsoft.com/office/drawing/2014/main" xmlns="" id="{ED5B9ACF-1568-47FF-89E6-1AA204638228}"/>
              </a:ext>
            </a:extLst>
          </p:cNvPr>
          <p:cNvSpPr txBox="1">
            <a:spLocks/>
          </p:cNvSpPr>
          <p:nvPr/>
        </p:nvSpPr>
        <p:spPr>
          <a:xfrm>
            <a:off x="10930378" y="6496520"/>
            <a:ext cx="1027159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3637E3D-19A1-4ED2-9B6C-4A3DD4CFF281}" type="slidenum">
              <a:rPr lang="ru-RU" sz="1200" smtClean="0">
                <a:solidFill>
                  <a:prstClr val="black">
                    <a:tint val="75000"/>
                  </a:prstClr>
                </a:solidFill>
              </a:rPr>
              <a:pPr algn="r"/>
              <a:t>7</a:t>
            </a:fld>
            <a:endParaRPr lang="ru-RU" sz="12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Заголовок 1">
            <a:extLst>
              <a:ext uri="{FF2B5EF4-FFF2-40B4-BE49-F238E27FC236}">
                <a16:creationId xmlns:a16="http://schemas.microsoft.com/office/drawing/2014/main" xmlns="" id="{249C6C52-8AA5-4BCF-B36B-27DFBF215ECA}"/>
              </a:ext>
            </a:extLst>
          </p:cNvPr>
          <p:cNvSpPr txBox="1">
            <a:spLocks/>
          </p:cNvSpPr>
          <p:nvPr/>
        </p:nvSpPr>
        <p:spPr>
          <a:xfrm>
            <a:off x="407416" y="197906"/>
            <a:ext cx="10434165" cy="4789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>
                <a:solidFill>
                  <a:srgbClr val="002673"/>
                </a:solidFill>
                <a:cs typeface="Arial" charset="0"/>
              </a:rPr>
              <a:t> </a:t>
            </a:r>
            <a:r>
              <a:rPr lang="ru-RU" sz="2400" b="1" dirty="0">
                <a:solidFill>
                  <a:srgbClr val="002673"/>
                </a:solidFill>
                <a:latin typeface="Arial Narrow" panose="020B0606020202030204" pitchFamily="34" charset="0"/>
                <a:cs typeface="Arial" charset="0"/>
              </a:rPr>
              <a:t>Новая модель ГОБМП и пакет ОСМС</a:t>
            </a:r>
            <a:endParaRPr lang="ru-RU" sz="2400" i="1" dirty="0">
              <a:solidFill>
                <a:srgbClr val="002673"/>
              </a:solidFill>
              <a:cs typeface="Arial" charset="0"/>
            </a:endParaRPr>
          </a:p>
        </p:txBody>
      </p:sp>
      <p:sp>
        <p:nvSpPr>
          <p:cNvPr id="20" name="Прямоугольник: скругленные углы 3">
            <a:extLst>
              <a:ext uri="{FF2B5EF4-FFF2-40B4-BE49-F238E27FC236}">
                <a16:creationId xmlns:a16="http://schemas.microsoft.com/office/drawing/2014/main" xmlns="" id="{C0931549-8172-4204-A64C-615D399FE702}"/>
              </a:ext>
            </a:extLst>
          </p:cNvPr>
          <p:cNvSpPr/>
          <p:nvPr/>
        </p:nvSpPr>
        <p:spPr>
          <a:xfrm>
            <a:off x="407416" y="785756"/>
            <a:ext cx="5345684" cy="434799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anchor="ctr">
            <a:noAutofit/>
          </a:bodyPr>
          <a:lstStyle/>
          <a:p>
            <a:pPr algn="ctr"/>
            <a:r>
              <a:rPr lang="ru-RU" sz="1600" b="1" dirty="0">
                <a:solidFill>
                  <a:prstClr val="black"/>
                </a:solidFill>
              </a:rPr>
              <a:t>Новая модель ГОБМП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0B87BBC6-34D2-4D67-AB59-A41D12D9361A}"/>
              </a:ext>
            </a:extLst>
          </p:cNvPr>
          <p:cNvSpPr/>
          <p:nvPr/>
        </p:nvSpPr>
        <p:spPr>
          <a:xfrm>
            <a:off x="407416" y="1297276"/>
            <a:ext cx="5345684" cy="99646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anchor="ctr">
            <a:no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b="1" dirty="0">
                <a:latin typeface="Arial Narrow" panose="020B0606020202030204" pitchFamily="34" charset="0"/>
                <a:cs typeface="Arial" panose="020B0604020202020204" pitchFamily="34" charset="0"/>
              </a:rPr>
              <a:t>Помощь при экстренных и неотложных состояниях для </a:t>
            </a:r>
            <a:r>
              <a:rPr lang="ru-RU" sz="1600" b="1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КАЖДОГО ЧЕЛОВЕКА</a:t>
            </a:r>
          </a:p>
          <a:p>
            <a:pPr marL="285750" lvl="2" indent="-285750" algn="just">
              <a:buFont typeface="Arial" panose="020B0604020202020204" pitchFamily="34" charset="0"/>
              <a:buChar char="•"/>
            </a:pPr>
            <a:r>
              <a:rPr lang="ru-RU" sz="1600" b="1" dirty="0">
                <a:latin typeface="Arial Narrow" panose="020B0606020202030204" pitchFamily="34" charset="0"/>
                <a:cs typeface="Arial" panose="020B0604020202020204" pitchFamily="34" charset="0"/>
              </a:rPr>
              <a:t>Контроль над заболеваниями, значимыми для </a:t>
            </a:r>
            <a:r>
              <a:rPr lang="ru-RU" sz="1600" b="1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ВСЕГО ОБЩЕСТВА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83F5BDD5-1A88-4DC8-9C34-253C9B4CEB54}"/>
              </a:ext>
            </a:extLst>
          </p:cNvPr>
          <p:cNvSpPr/>
          <p:nvPr/>
        </p:nvSpPr>
        <p:spPr>
          <a:xfrm>
            <a:off x="407416" y="2786587"/>
            <a:ext cx="5345684" cy="12298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noAutofit/>
          </a:bodyPr>
          <a:lstStyle/>
          <a:p>
            <a:pPr marL="619125" lvl="2" indent="-342900">
              <a:lnSpc>
                <a:spcPct val="90000"/>
              </a:lnSpc>
              <a:buFont typeface="+mj-lt"/>
              <a:buAutoNum type="arabicPeriod"/>
            </a:pPr>
            <a:r>
              <a:rPr lang="ru-RU" sz="1600" dirty="0">
                <a:solidFill>
                  <a:prstClr val="black"/>
                </a:solidFill>
                <a:cs typeface="Arial" panose="020B0604020202020204" pitchFamily="34" charset="0"/>
              </a:rPr>
              <a:t>Скорая помощь и санитарная авиация </a:t>
            </a:r>
          </a:p>
          <a:p>
            <a:pPr marL="619125" lvl="2" indent="-342900">
              <a:lnSpc>
                <a:spcPct val="90000"/>
              </a:lnSpc>
              <a:buFont typeface="+mj-lt"/>
              <a:buAutoNum type="arabicPeriod"/>
            </a:pPr>
            <a:r>
              <a:rPr lang="ru-RU" sz="1600" dirty="0">
                <a:solidFill>
                  <a:prstClr val="black"/>
                </a:solidFill>
                <a:cs typeface="Arial" panose="020B0604020202020204" pitchFamily="34" charset="0"/>
              </a:rPr>
              <a:t>Первичная медико-санитарная помощь</a:t>
            </a:r>
          </a:p>
          <a:p>
            <a:pPr marL="619125" lvl="2" indent="-342900">
              <a:lnSpc>
                <a:spcPct val="90000"/>
              </a:lnSpc>
              <a:buFont typeface="+mj-lt"/>
              <a:buAutoNum type="arabicPeriod"/>
            </a:pPr>
            <a:r>
              <a:rPr lang="ru-RU" sz="1600" dirty="0">
                <a:solidFill>
                  <a:prstClr val="black"/>
                </a:solidFill>
                <a:cs typeface="Arial" panose="020B0604020202020204" pitchFamily="34" charset="0"/>
              </a:rPr>
              <a:t>Экстренная </a:t>
            </a:r>
            <a:r>
              <a:rPr lang="ru-RU" sz="1600" dirty="0" err="1">
                <a:solidFill>
                  <a:prstClr val="black"/>
                </a:solidFill>
                <a:cs typeface="Arial" panose="020B0604020202020204" pitchFamily="34" charset="0"/>
              </a:rPr>
              <a:t>стационарозамещающая</a:t>
            </a:r>
            <a:r>
              <a:rPr lang="ru-RU" sz="1600" dirty="0">
                <a:solidFill>
                  <a:prstClr val="black"/>
                </a:solidFill>
                <a:cs typeface="Arial" panose="020B0604020202020204" pitchFamily="34" charset="0"/>
              </a:rPr>
              <a:t> и стационарная помощь </a:t>
            </a:r>
          </a:p>
          <a:p>
            <a:pPr marL="619125" lvl="2" indent="-342900">
              <a:lnSpc>
                <a:spcPct val="90000"/>
              </a:lnSpc>
              <a:buFont typeface="+mj-lt"/>
              <a:buAutoNum type="arabicPeriod"/>
            </a:pPr>
            <a:r>
              <a:rPr lang="ru-RU" sz="1600" dirty="0">
                <a:solidFill>
                  <a:prstClr val="black"/>
                </a:solidFill>
              </a:rPr>
              <a:t>Паллиативная помощь</a:t>
            </a:r>
          </a:p>
        </p:txBody>
      </p:sp>
      <p:sp>
        <p:nvSpPr>
          <p:cNvPr id="23" name="Прямоугольник: скругленные углы 6">
            <a:extLst>
              <a:ext uri="{FF2B5EF4-FFF2-40B4-BE49-F238E27FC236}">
                <a16:creationId xmlns:a16="http://schemas.microsoft.com/office/drawing/2014/main" xmlns="" id="{A362A015-DD60-4C17-A898-4178C4DF31FA}"/>
              </a:ext>
            </a:extLst>
          </p:cNvPr>
          <p:cNvSpPr/>
          <p:nvPr/>
        </p:nvSpPr>
        <p:spPr>
          <a:xfrm>
            <a:off x="6096000" y="785756"/>
            <a:ext cx="5861537" cy="39219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anchor="ctr">
            <a:noAutofit/>
          </a:bodyPr>
          <a:lstStyle/>
          <a:p>
            <a:pPr algn="ctr"/>
            <a:r>
              <a:rPr lang="ru-RU" sz="1600" b="1" dirty="0">
                <a:solidFill>
                  <a:prstClr val="black"/>
                </a:solidFill>
              </a:rPr>
              <a:t>Пакет ОСМС </a:t>
            </a:r>
            <a:r>
              <a:rPr lang="ru-RU" sz="1600" b="1" i="1" dirty="0">
                <a:solidFill>
                  <a:prstClr val="black"/>
                </a:solidFill>
              </a:rPr>
              <a:t>(для застрахованных)</a:t>
            </a: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A2AA41D8-A41E-4E1E-9B63-C6CF166D1BA5}"/>
              </a:ext>
            </a:extLst>
          </p:cNvPr>
          <p:cNvSpPr/>
          <p:nvPr/>
        </p:nvSpPr>
        <p:spPr>
          <a:xfrm>
            <a:off x="6096000" y="1297275"/>
            <a:ext cx="5861537" cy="127043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anchor="ctr">
            <a:no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b="1" dirty="0">
                <a:latin typeface="Arial Narrow" panose="020B0606020202030204" pitchFamily="34" charset="0"/>
                <a:cs typeface="Arial" panose="020B0604020202020204" pitchFamily="34" charset="0"/>
              </a:rPr>
              <a:t>Медицинская помощь улучшающая качество жизни </a:t>
            </a:r>
            <a:r>
              <a:rPr lang="ru-RU" sz="1600" b="1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КАЖДОГО ЧЕЛОВЕКА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b="1" dirty="0">
                <a:latin typeface="Arial Narrow" panose="020B0606020202030204" pitchFamily="34" charset="0"/>
                <a:cs typeface="Arial" panose="020B0604020202020204" pitchFamily="34" charset="0"/>
              </a:rPr>
              <a:t>Основа для здоровья </a:t>
            </a:r>
            <a:r>
              <a:rPr lang="ru-RU" sz="1600" b="1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БУДУЩЕГО ПОКОЛЕНИЯ</a:t>
            </a: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43BC0399-EC48-478E-A2FD-C6AE73E8716A}"/>
              </a:ext>
            </a:extLst>
          </p:cNvPr>
          <p:cNvSpPr/>
          <p:nvPr/>
        </p:nvSpPr>
        <p:spPr>
          <a:xfrm>
            <a:off x="6096000" y="2712987"/>
            <a:ext cx="5861537" cy="371328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noAutofit/>
          </a:bodyPr>
          <a:lstStyle/>
          <a:p>
            <a:pPr marL="536575" lvl="1" indent="-342900">
              <a:lnSpc>
                <a:spcPct val="90000"/>
              </a:lnSpc>
              <a:buFont typeface="+mj-lt"/>
              <a:buAutoNum type="arabicPeriod"/>
            </a:pPr>
            <a:r>
              <a:rPr lang="ru-RU" sz="1600" dirty="0">
                <a:cs typeface="Arial" panose="020B0604020202020204" pitchFamily="34" charset="0"/>
              </a:rPr>
              <a:t>Консультативно-диагностическая помощь:</a:t>
            </a:r>
          </a:p>
          <a:p>
            <a:pPr marL="900113" lvl="3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cs typeface="Arial" panose="020B0604020202020204" pitchFamily="34" charset="0"/>
              </a:rPr>
              <a:t>профилактический осмотр здоровых взрослых </a:t>
            </a:r>
          </a:p>
          <a:p>
            <a:pPr marL="900113" lvl="3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cs typeface="Arial" panose="020B0604020202020204" pitchFamily="34" charset="0"/>
              </a:rPr>
              <a:t>специализированные осмотры детей</a:t>
            </a:r>
          </a:p>
          <a:p>
            <a:pPr marL="900113" lvl="3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cs typeface="Arial" panose="020B0604020202020204" pitchFamily="34" charset="0"/>
              </a:rPr>
              <a:t>дорогостоящие лабораторные услуги: </a:t>
            </a:r>
            <a:r>
              <a:rPr lang="ru-RU" sz="1600" i="1" dirty="0">
                <a:cs typeface="Arial" panose="020B0604020202020204" pitchFamily="34" charset="0"/>
              </a:rPr>
              <a:t>гормоны, витамины, </a:t>
            </a:r>
            <a:r>
              <a:rPr lang="ru-RU" sz="1600" i="1" dirty="0" err="1">
                <a:cs typeface="Arial" panose="020B0604020202020204" pitchFamily="34" charset="0"/>
              </a:rPr>
              <a:t>онкомаркеры</a:t>
            </a:r>
            <a:r>
              <a:rPr lang="ru-RU" sz="1600" i="1" dirty="0">
                <a:cs typeface="Arial" panose="020B0604020202020204" pitchFamily="34" charset="0"/>
              </a:rPr>
              <a:t>, антигены, ПЦР</a:t>
            </a:r>
          </a:p>
          <a:p>
            <a:pPr marL="900113" lvl="3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cs typeface="Arial" panose="020B0604020202020204" pitchFamily="34" charset="0"/>
              </a:rPr>
              <a:t>дорогостоящие диагностические услуги: </a:t>
            </a:r>
            <a:r>
              <a:rPr lang="ru-RU" sz="1600" i="1" dirty="0">
                <a:cs typeface="Arial" panose="020B0604020202020204" pitchFamily="34" charset="0"/>
              </a:rPr>
              <a:t>КТ, МРТ и т.д.</a:t>
            </a:r>
          </a:p>
          <a:p>
            <a:pPr marL="536575" lvl="1" indent="-342900">
              <a:lnSpc>
                <a:spcPct val="90000"/>
              </a:lnSpc>
              <a:buFont typeface="+mj-lt"/>
              <a:buAutoNum type="arabicPeriod"/>
            </a:pPr>
            <a:r>
              <a:rPr lang="ru-RU" sz="1600" dirty="0">
                <a:cs typeface="Arial" panose="020B0604020202020204" pitchFamily="34" charset="0"/>
              </a:rPr>
              <a:t>Амбулаторное лекарственное обеспечение при заболеваниях, сверх ГОБМП</a:t>
            </a:r>
          </a:p>
          <a:p>
            <a:pPr marL="536575" lvl="1" indent="-342900">
              <a:lnSpc>
                <a:spcPct val="90000"/>
              </a:lnSpc>
              <a:buFont typeface="+mj-lt"/>
              <a:buAutoNum type="arabicPeriod"/>
            </a:pPr>
            <a:r>
              <a:rPr lang="ru-RU" sz="1600" dirty="0">
                <a:cs typeface="Arial" panose="020B0604020202020204" pitchFamily="34" charset="0"/>
              </a:rPr>
              <a:t>Стационарозамещающей помощи, при заболеваниях, сверх ГОБМП</a:t>
            </a:r>
          </a:p>
          <a:p>
            <a:pPr marL="536575" lvl="1" indent="-342900">
              <a:lnSpc>
                <a:spcPct val="90000"/>
              </a:lnSpc>
              <a:buFont typeface="+mj-lt"/>
              <a:buAutoNum type="arabicPeriod"/>
            </a:pPr>
            <a:r>
              <a:rPr lang="ru-RU" sz="1600" dirty="0">
                <a:cs typeface="Arial" panose="020B0604020202020204" pitchFamily="34" charset="0"/>
              </a:rPr>
              <a:t>Плановая стационарная помощь, при заболеваниях, сверх ГОБМП</a:t>
            </a:r>
          </a:p>
          <a:p>
            <a:pPr marL="536575" lvl="1" indent="-342900">
              <a:lnSpc>
                <a:spcPct val="90000"/>
              </a:lnSpc>
              <a:buFont typeface="+mj-lt"/>
              <a:buAutoNum type="arabicPeriod"/>
            </a:pPr>
            <a:r>
              <a:rPr lang="ru-RU" sz="1600" dirty="0"/>
              <a:t>Медицинская реабилитация </a:t>
            </a:r>
            <a:r>
              <a:rPr lang="ru-RU" sz="1600" dirty="0">
                <a:cs typeface="Arial" panose="020B0604020202020204" pitchFamily="34" charset="0"/>
              </a:rPr>
              <a:t>взрослым и детям по профилям: кардиология, кардиохирургия, неврология, нейрохирургия, травматология и ортопедия</a:t>
            </a:r>
            <a:endParaRPr lang="ru-RU" sz="1600" dirty="0"/>
          </a:p>
          <a:p>
            <a:pPr marL="536575" lvl="1" indent="-342900">
              <a:lnSpc>
                <a:spcPct val="90000"/>
              </a:lnSpc>
              <a:buFont typeface="+mj-lt"/>
              <a:buAutoNum type="arabicPeriod"/>
            </a:pPr>
            <a:endParaRPr lang="en-US" sz="1400" dirty="0">
              <a:cs typeface="Arial" panose="020B0604020202020204" pitchFamily="34" charset="0"/>
            </a:endParaRPr>
          </a:p>
          <a:p>
            <a:pPr marL="536575" lvl="1" indent="-342900">
              <a:lnSpc>
                <a:spcPct val="90000"/>
              </a:lnSpc>
              <a:buFont typeface="+mj-lt"/>
              <a:buAutoNum type="arabicPeriod"/>
            </a:pPr>
            <a:endParaRPr lang="en-US" sz="1400" dirty="0">
              <a:cs typeface="Arial" panose="020B0604020202020204" pitchFamily="34" charset="0"/>
            </a:endParaRPr>
          </a:p>
        </p:txBody>
      </p:sp>
      <p:sp>
        <p:nvSpPr>
          <p:cNvPr id="28" name="Прямоугольник: скругленные углы 9">
            <a:extLst>
              <a:ext uri="{FF2B5EF4-FFF2-40B4-BE49-F238E27FC236}">
                <a16:creationId xmlns:a16="http://schemas.microsoft.com/office/drawing/2014/main" xmlns="" id="{A80DCEF5-A999-4EE3-9F89-AD7080955D16}"/>
              </a:ext>
            </a:extLst>
          </p:cNvPr>
          <p:cNvSpPr/>
          <p:nvPr/>
        </p:nvSpPr>
        <p:spPr>
          <a:xfrm>
            <a:off x="407416" y="2366138"/>
            <a:ext cx="5345684" cy="35629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Autofit/>
          </a:bodyPr>
          <a:lstStyle/>
          <a:p>
            <a:pPr algn="ctr"/>
            <a:r>
              <a:rPr lang="ru-RU" sz="1600" b="1" dirty="0"/>
              <a:t>Для всех граждан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xmlns="" id="{F9BD1123-8C0E-431D-A9B3-05A07B736CAE}"/>
              </a:ext>
            </a:extLst>
          </p:cNvPr>
          <p:cNvSpPr/>
          <p:nvPr/>
        </p:nvSpPr>
        <p:spPr>
          <a:xfrm>
            <a:off x="407416" y="4867564"/>
            <a:ext cx="5345684" cy="162895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anchor="ctr">
            <a:noAutofit/>
          </a:bodyPr>
          <a:lstStyle/>
          <a:p>
            <a:pPr marL="619125" lvl="1" indent="-342900">
              <a:lnSpc>
                <a:spcPct val="90000"/>
              </a:lnSpc>
              <a:buFont typeface="+mj-lt"/>
              <a:buAutoNum type="arabicPeriod"/>
            </a:pPr>
            <a:r>
              <a:rPr lang="ru-RU" sz="1600" dirty="0">
                <a:solidFill>
                  <a:prstClr val="black"/>
                </a:solidFill>
              </a:rPr>
              <a:t>Консультативно-диагностическая помощь</a:t>
            </a:r>
          </a:p>
          <a:p>
            <a:pPr marL="619125" lvl="1" indent="-342900">
              <a:lnSpc>
                <a:spcPct val="90000"/>
              </a:lnSpc>
              <a:buFont typeface="+mj-lt"/>
              <a:buAutoNum type="arabicPeriod"/>
            </a:pPr>
            <a:r>
              <a:rPr lang="ru-RU" sz="1600" dirty="0">
                <a:solidFill>
                  <a:prstClr val="black"/>
                </a:solidFill>
              </a:rPr>
              <a:t>Амбулаторное лекарственное обеспечение </a:t>
            </a:r>
          </a:p>
          <a:p>
            <a:pPr marL="619125" lvl="1" indent="-342900">
              <a:lnSpc>
                <a:spcPct val="90000"/>
              </a:lnSpc>
              <a:buFont typeface="+mj-lt"/>
              <a:buAutoNum type="arabicPeriod"/>
            </a:pPr>
            <a:r>
              <a:rPr lang="ru-RU" sz="1600" dirty="0">
                <a:solidFill>
                  <a:prstClr val="black"/>
                </a:solidFill>
              </a:rPr>
              <a:t>Плановая </a:t>
            </a:r>
            <a:r>
              <a:rPr lang="ru-RU" sz="1600" dirty="0" err="1">
                <a:solidFill>
                  <a:prstClr val="black"/>
                </a:solidFill>
                <a:cs typeface="Arial" panose="020B0604020202020204" pitchFamily="34" charset="0"/>
              </a:rPr>
              <a:t>стационарозамещающая</a:t>
            </a:r>
            <a:r>
              <a:rPr lang="ru-RU" sz="1600" dirty="0">
                <a:solidFill>
                  <a:prstClr val="black"/>
                </a:solidFill>
                <a:cs typeface="Arial" panose="020B0604020202020204" pitchFamily="34" charset="0"/>
              </a:rPr>
              <a:t> и стационарная помощь</a:t>
            </a:r>
          </a:p>
          <a:p>
            <a:pPr marL="619125" lvl="1" indent="-342900">
              <a:lnSpc>
                <a:spcPct val="90000"/>
              </a:lnSpc>
              <a:buFont typeface="+mj-lt"/>
              <a:buAutoNum type="arabicPeriod"/>
            </a:pPr>
            <a:r>
              <a:rPr lang="ru-RU" sz="1600" dirty="0">
                <a:solidFill>
                  <a:prstClr val="black"/>
                </a:solidFill>
              </a:rPr>
              <a:t>Медицинская реабилитация при туберкулезе </a:t>
            </a:r>
          </a:p>
        </p:txBody>
      </p:sp>
      <p:sp>
        <p:nvSpPr>
          <p:cNvPr id="30" name="Прямоугольник: скругленные углы 12">
            <a:extLst>
              <a:ext uri="{FF2B5EF4-FFF2-40B4-BE49-F238E27FC236}">
                <a16:creationId xmlns:a16="http://schemas.microsoft.com/office/drawing/2014/main" xmlns="" id="{0E574272-6DAC-435C-89D2-FC43B12AE7FC}"/>
              </a:ext>
            </a:extLst>
          </p:cNvPr>
          <p:cNvSpPr/>
          <p:nvPr/>
        </p:nvSpPr>
        <p:spPr>
          <a:xfrm>
            <a:off x="407416" y="4100944"/>
            <a:ext cx="5345684" cy="68213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Autofit/>
          </a:bodyPr>
          <a:lstStyle/>
          <a:p>
            <a:pPr algn="ctr"/>
            <a:r>
              <a:rPr lang="ru-RU" sz="1600" b="1" dirty="0">
                <a:solidFill>
                  <a:prstClr val="black"/>
                </a:solidFill>
              </a:rPr>
              <a:t>При социально-значимых </a:t>
            </a:r>
            <a:r>
              <a:rPr lang="ru-RU" sz="1600" b="1" dirty="0" smtClean="0">
                <a:solidFill>
                  <a:prstClr val="black"/>
                </a:solidFill>
              </a:rPr>
              <a:t>заболеваниях (4), 25 групп основных </a:t>
            </a:r>
            <a:r>
              <a:rPr lang="ru-RU" sz="1600" b="1" dirty="0">
                <a:solidFill>
                  <a:prstClr val="black"/>
                </a:solidFill>
              </a:rPr>
              <a:t>хронических заболеваниях</a:t>
            </a:r>
            <a:endParaRPr lang="ru-RU" sz="16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-6128" y="6581001"/>
            <a:ext cx="61622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i="1" dirty="0"/>
              <a:t>* Новая модель соответствует принципам ВОЗ по Всеобщему охвату услугами здравоохранения</a:t>
            </a:r>
          </a:p>
        </p:txBody>
      </p:sp>
    </p:spTree>
    <p:extLst>
      <p:ext uri="{BB962C8B-B14F-4D97-AF65-F5344CB8AC3E}">
        <p14:creationId xmlns:p14="http://schemas.microsoft.com/office/powerpoint/2010/main" val="1206876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4"/>
          <p:cNvSpPr txBox="1">
            <a:spLocks/>
          </p:cNvSpPr>
          <p:nvPr/>
        </p:nvSpPr>
        <p:spPr>
          <a:xfrm>
            <a:off x="3811273" y="195920"/>
            <a:ext cx="7864185" cy="7697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u-RU" sz="2000" b="1" dirty="0">
              <a:solidFill>
                <a:srgbClr val="0E2C4F"/>
              </a:solidFill>
              <a:latin typeface="FS Joey Pro"/>
              <a:cs typeface="FS Joey Pro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81C48E53-D717-4EFE-B7FB-FEE24226DEDF}"/>
              </a:ext>
            </a:extLst>
          </p:cNvPr>
          <p:cNvSpPr/>
          <p:nvPr/>
        </p:nvSpPr>
        <p:spPr>
          <a:xfrm>
            <a:off x="4812145" y="329514"/>
            <a:ext cx="7116244" cy="5881816"/>
          </a:xfrm>
          <a:prstGeom prst="rect">
            <a:avLst/>
          </a:prstGeom>
          <a:solidFill>
            <a:schemeClr val="bg1"/>
          </a:solidFill>
          <a:ln w="3175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/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0" lvl="1"/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ПРИНЯТИЕ РАМОЧНЫХ ПП РК</a:t>
            </a:r>
            <a:endParaRPr lang="ru-RU" sz="2400" b="1" i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896916" indent="-342891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об утверждении пакетов ГОБМП И ОСМС</a:t>
            </a:r>
          </a:p>
          <a:p>
            <a:pPr marL="342891" indent="-342891">
              <a:buFont typeface="Arial" panose="020B0604020202020204" pitchFamily="34" charset="0"/>
              <a:buChar char="•"/>
            </a:pPr>
            <a:endParaRPr lang="kk-KZ" sz="24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342891" indent="-342891">
              <a:buFont typeface="Arial" panose="020B0604020202020204" pitchFamily="34" charset="0"/>
              <a:buChar char="•"/>
            </a:pPr>
            <a:endParaRPr lang="ru-RU" sz="2400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0" lvl="1"/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ВНЕСЕНИЕ ИЗМЕНЕНИЙ В НЕКОТОРЫЕ ПРИКАЗЫ МИНИСТЕРСТВА ЗДРАВООХРАНЕНИЯ </a:t>
            </a:r>
          </a:p>
          <a:p>
            <a:pPr marL="896916" lvl="1" indent="-355591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по формам </a:t>
            </a:r>
            <a:r>
              <a:rPr lang="ru-RU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оказания медицинской помощи и </a:t>
            </a:r>
            <a:r>
              <a:rPr lang="ru-RU" sz="2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перечнями к ним </a:t>
            </a:r>
            <a:r>
              <a:rPr lang="ru-RU" b="1" i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(перечни заболеваний, перечни КДУ согласно тарификатора и.т.д.)</a:t>
            </a:r>
            <a:endParaRPr lang="ru-RU" b="1" i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F82A1008-B8A9-44AE-9184-414D55305AB6}"/>
              </a:ext>
            </a:extLst>
          </p:cNvPr>
          <p:cNvSpPr/>
          <p:nvPr/>
        </p:nvSpPr>
        <p:spPr>
          <a:xfrm>
            <a:off x="433713" y="2299856"/>
            <a:ext cx="3812303" cy="2558472"/>
          </a:xfrm>
          <a:prstGeom prst="rect">
            <a:avLst/>
          </a:prstGeom>
          <a:noFill/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СОВЕРШЕНСТВОВАНИЕ ЗАКОНОДАТЕЛЬСТВА</a:t>
            </a:r>
          </a:p>
        </p:txBody>
      </p:sp>
      <p:sp>
        <p:nvSpPr>
          <p:cNvPr id="14" name="Равнобедренный треугольник 13">
            <a:extLst>
              <a:ext uri="{FF2B5EF4-FFF2-40B4-BE49-F238E27FC236}">
                <a16:creationId xmlns:a16="http://schemas.microsoft.com/office/drawing/2014/main" xmlns="" id="{E8E06B26-6978-48A4-9EA9-8737F4EFE68F}"/>
              </a:ext>
            </a:extLst>
          </p:cNvPr>
          <p:cNvSpPr/>
          <p:nvPr/>
        </p:nvSpPr>
        <p:spPr>
          <a:xfrm rot="5400000">
            <a:off x="2539642" y="3306261"/>
            <a:ext cx="3978876" cy="348455"/>
          </a:xfrm>
          <a:prstGeom prst="triangl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xmlns="" id="{E30B6344-04B9-4C84-A13E-4310B9985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37E3D-19A1-4ED2-9B6C-4A3DD4CFF281}" type="slidenum">
              <a:rPr lang="ru-RU" smtClean="0"/>
              <a:t>8</a:t>
            </a:fld>
            <a:endParaRPr lang="ru-RU" dirty="0"/>
          </a:p>
        </p:txBody>
      </p:sp>
      <p:sp>
        <p:nvSpPr>
          <p:cNvPr id="7" name="Дата 1"/>
          <p:cNvSpPr>
            <a:spLocks noGrp="1"/>
          </p:cNvSpPr>
          <p:nvPr>
            <p:ph type="dt" sz="half" idx="10"/>
          </p:nvPr>
        </p:nvSpPr>
        <p:spPr>
          <a:xfrm>
            <a:off x="609600" y="6356352"/>
            <a:ext cx="2844800" cy="365125"/>
          </a:xfrm>
        </p:spPr>
        <p:txBody>
          <a:bodyPr/>
          <a:lstStyle/>
          <a:p>
            <a:fld id="{FEC8B5E3-6C4C-4CDE-8D1C-447DCBDC981A}" type="datetime8">
              <a:rPr lang="ru-RU" smtClean="0"/>
              <a:pPr/>
              <a:t>20.06.2019 12:34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7358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A553B8A0-A37A-43EE-B803-407A85D5F4FE}" type="slidenum">
              <a:rPr lang="ru-RU" smtClean="0">
                <a:solidFill>
                  <a:prstClr val="white"/>
                </a:solidFill>
              </a:rPr>
              <a:pPr/>
              <a:t>9</a:t>
            </a:fld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249C6C52-8AA5-4BCF-B36B-27DFBF215ECA}"/>
              </a:ext>
            </a:extLst>
          </p:cNvPr>
          <p:cNvSpPr txBox="1">
            <a:spLocks/>
          </p:cNvSpPr>
          <p:nvPr/>
        </p:nvSpPr>
        <p:spPr>
          <a:xfrm>
            <a:off x="382703" y="2480292"/>
            <a:ext cx="11483546" cy="7183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5400" b="1" i="1" dirty="0">
                <a:solidFill>
                  <a:srgbClr val="002673"/>
                </a:solidFill>
                <a:cs typeface="Arial" charset="0"/>
              </a:rPr>
              <a:t>Благодарю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502795878"/>
      </p:ext>
    </p:extLst>
  </p:cSld>
  <p:clrMapOvr>
    <a:masterClrMapping/>
  </p:clrMapOvr>
</p:sld>
</file>

<file path=ppt/theme/theme1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5123</TotalTime>
  <Words>934</Words>
  <Application>Microsoft Office PowerPoint</Application>
  <PresentationFormat>Произвольный</PresentationFormat>
  <Paragraphs>179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2_Тема Office</vt:lpstr>
      <vt:lpstr>Презентация PowerPoint</vt:lpstr>
      <vt:lpstr>Презентация PowerPoint</vt:lpstr>
      <vt:lpstr>Пути решения: формирование трехуровневой системы медицинского обеспечения на основе  внедрения новой модели ГОБМП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Серик</dc:creator>
  <cp:lastModifiedBy>Bibigul R. Tulegenova</cp:lastModifiedBy>
  <cp:revision>583</cp:revision>
  <cp:lastPrinted>2019-01-16T11:44:03Z</cp:lastPrinted>
  <dcterms:created xsi:type="dcterms:W3CDTF">2018-05-07T12:26:15Z</dcterms:created>
  <dcterms:modified xsi:type="dcterms:W3CDTF">2019-06-20T06:57:55Z</dcterms:modified>
</cp:coreProperties>
</file>